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35" r:id="rId4"/>
    <p:sldMasterId id="2147483871" r:id="rId5"/>
    <p:sldMasterId id="2147483883" r:id="rId6"/>
    <p:sldMasterId id="2147483908" r:id="rId7"/>
    <p:sldMasterId id="2147483920" r:id="rId8"/>
    <p:sldMasterId id="2147483932" r:id="rId9"/>
    <p:sldMasterId id="2147483944" r:id="rId10"/>
  </p:sldMasterIdLst>
  <p:notesMasterIdLst>
    <p:notesMasterId r:id="rId57"/>
  </p:notesMasterIdLst>
  <p:sldIdLst>
    <p:sldId id="285" r:id="rId11"/>
    <p:sldId id="349" r:id="rId12"/>
    <p:sldId id="422" r:id="rId13"/>
    <p:sldId id="424" r:id="rId14"/>
    <p:sldId id="425" r:id="rId15"/>
    <p:sldId id="440" r:id="rId16"/>
    <p:sldId id="441" r:id="rId17"/>
    <p:sldId id="442" r:id="rId18"/>
    <p:sldId id="426" r:id="rId19"/>
    <p:sldId id="406" r:id="rId20"/>
    <p:sldId id="443" r:id="rId21"/>
    <p:sldId id="445" r:id="rId22"/>
    <p:sldId id="307" r:id="rId23"/>
    <p:sldId id="407" r:id="rId24"/>
    <p:sldId id="408" r:id="rId25"/>
    <p:sldId id="446" r:id="rId26"/>
    <p:sldId id="420" r:id="rId27"/>
    <p:sldId id="427" r:id="rId28"/>
    <p:sldId id="428" r:id="rId29"/>
    <p:sldId id="421" r:id="rId30"/>
    <p:sldId id="399" r:id="rId31"/>
    <p:sldId id="447" r:id="rId32"/>
    <p:sldId id="449" r:id="rId33"/>
    <p:sldId id="451" r:id="rId34"/>
    <p:sldId id="463" r:id="rId35"/>
    <p:sldId id="452" r:id="rId36"/>
    <p:sldId id="454" r:id="rId37"/>
    <p:sldId id="456" r:id="rId38"/>
    <p:sldId id="458" r:id="rId39"/>
    <p:sldId id="464" r:id="rId40"/>
    <p:sldId id="465" r:id="rId41"/>
    <p:sldId id="414" r:id="rId42"/>
    <p:sldId id="460" r:id="rId43"/>
    <p:sldId id="462" r:id="rId44"/>
    <p:sldId id="435" r:id="rId45"/>
    <p:sldId id="415" r:id="rId46"/>
    <p:sldId id="469" r:id="rId47"/>
    <p:sldId id="470" r:id="rId48"/>
    <p:sldId id="471" r:id="rId49"/>
    <p:sldId id="416" r:id="rId50"/>
    <p:sldId id="431" r:id="rId51"/>
    <p:sldId id="432" r:id="rId52"/>
    <p:sldId id="433" r:id="rId53"/>
    <p:sldId id="434" r:id="rId54"/>
    <p:sldId id="352" r:id="rId55"/>
    <p:sldId id="404" r:id="rId5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FF0000"/>
    <a:srgbClr val="FF00FF"/>
    <a:srgbClr val="0000FF"/>
    <a:srgbClr val="0066FF"/>
    <a:srgbClr val="FF0066"/>
    <a:srgbClr val="3333FF"/>
    <a:srgbClr val="333300"/>
    <a:srgbClr val="6600FF"/>
    <a:srgbClr val="99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71" autoAdjust="0"/>
    <p:restoredTop sz="68450" autoAdjust="0"/>
  </p:normalViewPr>
  <p:slideViewPr>
    <p:cSldViewPr>
      <p:cViewPr varScale="1">
        <p:scale>
          <a:sx n="65" d="100"/>
          <a:sy n="65" d="100"/>
        </p:scale>
        <p:origin x="1276" y="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 /><Relationship Id="rId18" Type="http://schemas.openxmlformats.org/officeDocument/2006/relationships/slide" Target="slides/slide8.xml" /><Relationship Id="rId26" Type="http://schemas.openxmlformats.org/officeDocument/2006/relationships/slide" Target="slides/slide16.xml" /><Relationship Id="rId39" Type="http://schemas.openxmlformats.org/officeDocument/2006/relationships/slide" Target="slides/slide29.xml" /><Relationship Id="rId21" Type="http://schemas.openxmlformats.org/officeDocument/2006/relationships/slide" Target="slides/slide11.xml" /><Relationship Id="rId34" Type="http://schemas.openxmlformats.org/officeDocument/2006/relationships/slide" Target="slides/slide24.xml" /><Relationship Id="rId42" Type="http://schemas.openxmlformats.org/officeDocument/2006/relationships/slide" Target="slides/slide32.xml" /><Relationship Id="rId47" Type="http://schemas.openxmlformats.org/officeDocument/2006/relationships/slide" Target="slides/slide37.xml" /><Relationship Id="rId50" Type="http://schemas.openxmlformats.org/officeDocument/2006/relationships/slide" Target="slides/slide40.xml" /><Relationship Id="rId55" Type="http://schemas.openxmlformats.org/officeDocument/2006/relationships/slide" Target="slides/slide45.xml" /><Relationship Id="rId7" Type="http://schemas.openxmlformats.org/officeDocument/2006/relationships/slideMaster" Target="slideMasters/slideMaster4.xml" /><Relationship Id="rId2" Type="http://schemas.openxmlformats.org/officeDocument/2006/relationships/customXml" Target="../customXml/item2.xml" /><Relationship Id="rId16" Type="http://schemas.openxmlformats.org/officeDocument/2006/relationships/slide" Target="slides/slide6.xml" /><Relationship Id="rId20" Type="http://schemas.openxmlformats.org/officeDocument/2006/relationships/slide" Target="slides/slide10.xml" /><Relationship Id="rId29" Type="http://schemas.openxmlformats.org/officeDocument/2006/relationships/slide" Target="slides/slide19.xml" /><Relationship Id="rId41" Type="http://schemas.openxmlformats.org/officeDocument/2006/relationships/slide" Target="slides/slide31.xml" /><Relationship Id="rId54" Type="http://schemas.openxmlformats.org/officeDocument/2006/relationships/slide" Target="slides/slide44.xml" /><Relationship Id="rId1" Type="http://schemas.openxmlformats.org/officeDocument/2006/relationships/customXml" Target="../customXml/item1.xml" /><Relationship Id="rId6" Type="http://schemas.openxmlformats.org/officeDocument/2006/relationships/slideMaster" Target="slideMasters/slideMaster3.xml" /><Relationship Id="rId11" Type="http://schemas.openxmlformats.org/officeDocument/2006/relationships/slide" Target="slides/slide1.xml" /><Relationship Id="rId24" Type="http://schemas.openxmlformats.org/officeDocument/2006/relationships/slide" Target="slides/slide14.xml" /><Relationship Id="rId32" Type="http://schemas.openxmlformats.org/officeDocument/2006/relationships/slide" Target="slides/slide22.xml" /><Relationship Id="rId37" Type="http://schemas.openxmlformats.org/officeDocument/2006/relationships/slide" Target="slides/slide27.xml" /><Relationship Id="rId40" Type="http://schemas.openxmlformats.org/officeDocument/2006/relationships/slide" Target="slides/slide30.xml" /><Relationship Id="rId45" Type="http://schemas.openxmlformats.org/officeDocument/2006/relationships/slide" Target="slides/slide35.xml" /><Relationship Id="rId53" Type="http://schemas.openxmlformats.org/officeDocument/2006/relationships/slide" Target="slides/slide43.xml" /><Relationship Id="rId58" Type="http://schemas.openxmlformats.org/officeDocument/2006/relationships/presProps" Target="presProps.xml" /><Relationship Id="rId5" Type="http://schemas.openxmlformats.org/officeDocument/2006/relationships/slideMaster" Target="slideMasters/slideMaster2.xml" /><Relationship Id="rId15" Type="http://schemas.openxmlformats.org/officeDocument/2006/relationships/slide" Target="slides/slide5.xml" /><Relationship Id="rId23" Type="http://schemas.openxmlformats.org/officeDocument/2006/relationships/slide" Target="slides/slide13.xml" /><Relationship Id="rId28" Type="http://schemas.openxmlformats.org/officeDocument/2006/relationships/slide" Target="slides/slide18.xml" /><Relationship Id="rId36" Type="http://schemas.openxmlformats.org/officeDocument/2006/relationships/slide" Target="slides/slide26.xml" /><Relationship Id="rId49" Type="http://schemas.openxmlformats.org/officeDocument/2006/relationships/slide" Target="slides/slide39.xml" /><Relationship Id="rId57" Type="http://schemas.openxmlformats.org/officeDocument/2006/relationships/notesMaster" Target="notesMasters/notesMaster1.xml" /><Relationship Id="rId61" Type="http://schemas.openxmlformats.org/officeDocument/2006/relationships/tableStyles" Target="tableStyles.xml" /><Relationship Id="rId10" Type="http://schemas.openxmlformats.org/officeDocument/2006/relationships/slideMaster" Target="slideMasters/slideMaster7.xml" /><Relationship Id="rId19" Type="http://schemas.openxmlformats.org/officeDocument/2006/relationships/slide" Target="slides/slide9.xml" /><Relationship Id="rId31" Type="http://schemas.openxmlformats.org/officeDocument/2006/relationships/slide" Target="slides/slide21.xml" /><Relationship Id="rId44" Type="http://schemas.openxmlformats.org/officeDocument/2006/relationships/slide" Target="slides/slide34.xml" /><Relationship Id="rId52" Type="http://schemas.openxmlformats.org/officeDocument/2006/relationships/slide" Target="slides/slide42.xml" /><Relationship Id="rId60" Type="http://schemas.openxmlformats.org/officeDocument/2006/relationships/theme" Target="theme/theme1.xml" /><Relationship Id="rId4" Type="http://schemas.openxmlformats.org/officeDocument/2006/relationships/slideMaster" Target="slideMasters/slideMaster1.xml" /><Relationship Id="rId9" Type="http://schemas.openxmlformats.org/officeDocument/2006/relationships/slideMaster" Target="slideMasters/slideMaster6.xml" /><Relationship Id="rId14" Type="http://schemas.openxmlformats.org/officeDocument/2006/relationships/slide" Target="slides/slide4.xml" /><Relationship Id="rId22" Type="http://schemas.openxmlformats.org/officeDocument/2006/relationships/slide" Target="slides/slide12.xml" /><Relationship Id="rId27" Type="http://schemas.openxmlformats.org/officeDocument/2006/relationships/slide" Target="slides/slide17.xml" /><Relationship Id="rId30" Type="http://schemas.openxmlformats.org/officeDocument/2006/relationships/slide" Target="slides/slide20.xml" /><Relationship Id="rId35" Type="http://schemas.openxmlformats.org/officeDocument/2006/relationships/slide" Target="slides/slide25.xml" /><Relationship Id="rId43" Type="http://schemas.openxmlformats.org/officeDocument/2006/relationships/slide" Target="slides/slide33.xml" /><Relationship Id="rId48" Type="http://schemas.openxmlformats.org/officeDocument/2006/relationships/slide" Target="slides/slide38.xml" /><Relationship Id="rId56" Type="http://schemas.openxmlformats.org/officeDocument/2006/relationships/slide" Target="slides/slide46.xml" /><Relationship Id="rId8" Type="http://schemas.openxmlformats.org/officeDocument/2006/relationships/slideMaster" Target="slideMasters/slideMaster5.xml" /><Relationship Id="rId51" Type="http://schemas.openxmlformats.org/officeDocument/2006/relationships/slide" Target="slides/slide41.xml" /><Relationship Id="rId3" Type="http://schemas.openxmlformats.org/officeDocument/2006/relationships/customXml" Target="../customXml/item3.xml" /><Relationship Id="rId12" Type="http://schemas.openxmlformats.org/officeDocument/2006/relationships/slide" Target="slides/slide2.xml" /><Relationship Id="rId17" Type="http://schemas.openxmlformats.org/officeDocument/2006/relationships/slide" Target="slides/slide7.xml" /><Relationship Id="rId25" Type="http://schemas.openxmlformats.org/officeDocument/2006/relationships/slide" Target="slides/slide15.xml" /><Relationship Id="rId33" Type="http://schemas.openxmlformats.org/officeDocument/2006/relationships/slide" Target="slides/slide23.xml" /><Relationship Id="rId38" Type="http://schemas.openxmlformats.org/officeDocument/2006/relationships/slide" Target="slides/slide28.xml" /><Relationship Id="rId46" Type="http://schemas.openxmlformats.org/officeDocument/2006/relationships/slide" Target="slides/slide36.xml" /><Relationship Id="rId59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4D98BB-8FA3-4DE9-813F-92BBCC28CE47}" type="datetimeFigureOut">
              <a:rPr lang="en-GB" smtClean="0"/>
              <a:pPr/>
              <a:t>10/08/2023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9D03E2-85B3-4D74-A003-2D8A13A2E271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5190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674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476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6230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61835-9DBF-4316-95B5-E16F152740E3}" type="datetimeFigureOut">
              <a:rPr lang="en-IN" smtClean="0"/>
              <a:pPr/>
              <a:t>10-08-2023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6102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53456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Subject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267225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625975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802382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815264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9744601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Subject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4915046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6064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412859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851257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4273080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86303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5901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8964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74430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7322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4648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55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9426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757596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92403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4165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59603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9B81F-C347-4BEF-BFDF-29C42F48304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Date Placeholder 3"/>
          <p:cNvSpPr txBox="1">
            <a:spLocks/>
          </p:cNvSpPr>
          <p:nvPr userDrawn="1"/>
        </p:nvSpPr>
        <p:spPr>
          <a:xfrm>
            <a:off x="381000" y="6452616"/>
            <a:ext cx="3657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lumMod val="90000"/>
                    <a:lumOff val="10000"/>
                  </a:prstClr>
                </a:solidFill>
              </a:rPr>
              <a:t>Subject</a:t>
            </a:r>
          </a:p>
        </p:txBody>
      </p:sp>
    </p:spTree>
    <p:extLst>
      <p:ext uri="{BB962C8B-B14F-4D97-AF65-F5344CB8AC3E}">
        <p14:creationId xmlns:p14="http://schemas.microsoft.com/office/powerpoint/2010/main" val="32932590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38211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253662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939066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3424876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80490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622333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836320"/>
      </p:ext>
    </p:extLst>
  </p:cSld>
  <p:clrMapOvr>
    <a:masterClrMapping/>
  </p:clrMapOvr>
  <p:hf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367051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6594603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430175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3583346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732575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65024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228847"/>
      </p:ext>
    </p:extLst>
  </p:cSld>
  <p:clrMapOvr>
    <a:masterClrMapping/>
  </p:clrMapOvr>
  <p:hf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740850"/>
      </p:ext>
    </p:extLst>
  </p:cSld>
  <p:clrMapOvr>
    <a:masterClrMapping/>
  </p:clrMapOvr>
  <p:hf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231981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12826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790740"/>
      </p:ext>
    </p:extLst>
  </p:cSld>
  <p:clrMapOvr>
    <a:masterClrMapping/>
  </p:clrMapOvr>
  <p:hf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834374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5533343"/>
      </p:ext>
    </p:extLst>
  </p:cSld>
  <p:clrMapOvr>
    <a:masterClrMapping/>
  </p:clrMapOvr>
  <p:hf hdr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3482085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3353080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226907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20500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6526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82546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847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642833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97202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53522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88512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0848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98532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98589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70505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3092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61723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182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75969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41420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411342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379914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48452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18020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829030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55840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515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375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614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 /><Relationship Id="rId3" Type="http://schemas.openxmlformats.org/officeDocument/2006/relationships/slideLayout" Target="../slideLayouts/slideLayout14.xml" /><Relationship Id="rId7" Type="http://schemas.openxmlformats.org/officeDocument/2006/relationships/slideLayout" Target="../slideLayouts/slideLayout18.xml" /><Relationship Id="rId12" Type="http://schemas.openxmlformats.org/officeDocument/2006/relationships/theme" Target="../theme/theme2.xml" /><Relationship Id="rId2" Type="http://schemas.openxmlformats.org/officeDocument/2006/relationships/slideLayout" Target="../slideLayouts/slideLayout13.xml" /><Relationship Id="rId1" Type="http://schemas.openxmlformats.org/officeDocument/2006/relationships/slideLayout" Target="../slideLayouts/slideLayout12.xml" /><Relationship Id="rId6" Type="http://schemas.openxmlformats.org/officeDocument/2006/relationships/slideLayout" Target="../slideLayouts/slideLayout17.xml" /><Relationship Id="rId11" Type="http://schemas.openxmlformats.org/officeDocument/2006/relationships/slideLayout" Target="../slideLayouts/slideLayout22.xml" /><Relationship Id="rId5" Type="http://schemas.openxmlformats.org/officeDocument/2006/relationships/slideLayout" Target="../slideLayouts/slideLayout16.xml" /><Relationship Id="rId10" Type="http://schemas.openxmlformats.org/officeDocument/2006/relationships/slideLayout" Target="../slideLayouts/slideLayout21.xml" /><Relationship Id="rId4" Type="http://schemas.openxmlformats.org/officeDocument/2006/relationships/slideLayout" Target="../slideLayouts/slideLayout15.xml" /><Relationship Id="rId9" Type="http://schemas.openxmlformats.org/officeDocument/2006/relationships/slideLayout" Target="../slideLayouts/slideLayout20.xml" 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 /><Relationship Id="rId3" Type="http://schemas.openxmlformats.org/officeDocument/2006/relationships/slideLayout" Target="../slideLayouts/slideLayout25.xml" /><Relationship Id="rId7" Type="http://schemas.openxmlformats.org/officeDocument/2006/relationships/slideLayout" Target="../slideLayouts/slideLayout29.xml" /><Relationship Id="rId12" Type="http://schemas.openxmlformats.org/officeDocument/2006/relationships/theme" Target="../theme/theme3.xml" /><Relationship Id="rId2" Type="http://schemas.openxmlformats.org/officeDocument/2006/relationships/slideLayout" Target="../slideLayouts/slideLayout24.xml" /><Relationship Id="rId1" Type="http://schemas.openxmlformats.org/officeDocument/2006/relationships/slideLayout" Target="../slideLayouts/slideLayout23.xml" /><Relationship Id="rId6" Type="http://schemas.openxmlformats.org/officeDocument/2006/relationships/slideLayout" Target="../slideLayouts/slideLayout28.xml" /><Relationship Id="rId11" Type="http://schemas.openxmlformats.org/officeDocument/2006/relationships/slideLayout" Target="../slideLayouts/slideLayout33.xml" /><Relationship Id="rId5" Type="http://schemas.openxmlformats.org/officeDocument/2006/relationships/slideLayout" Target="../slideLayouts/slideLayout27.xml" /><Relationship Id="rId10" Type="http://schemas.openxmlformats.org/officeDocument/2006/relationships/slideLayout" Target="../slideLayouts/slideLayout32.xml" /><Relationship Id="rId4" Type="http://schemas.openxmlformats.org/officeDocument/2006/relationships/slideLayout" Target="../slideLayouts/slideLayout26.xml" /><Relationship Id="rId9" Type="http://schemas.openxmlformats.org/officeDocument/2006/relationships/slideLayout" Target="../slideLayouts/slideLayout31.xml" 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 /><Relationship Id="rId3" Type="http://schemas.openxmlformats.org/officeDocument/2006/relationships/slideLayout" Target="../slideLayouts/slideLayout36.xml" /><Relationship Id="rId7" Type="http://schemas.openxmlformats.org/officeDocument/2006/relationships/slideLayout" Target="../slideLayouts/slideLayout40.xml" /><Relationship Id="rId12" Type="http://schemas.openxmlformats.org/officeDocument/2006/relationships/theme" Target="../theme/theme4.xml" /><Relationship Id="rId2" Type="http://schemas.openxmlformats.org/officeDocument/2006/relationships/slideLayout" Target="../slideLayouts/slideLayout35.xml" /><Relationship Id="rId1" Type="http://schemas.openxmlformats.org/officeDocument/2006/relationships/slideLayout" Target="../slideLayouts/slideLayout34.xml" /><Relationship Id="rId6" Type="http://schemas.openxmlformats.org/officeDocument/2006/relationships/slideLayout" Target="../slideLayouts/slideLayout39.xml" /><Relationship Id="rId11" Type="http://schemas.openxmlformats.org/officeDocument/2006/relationships/slideLayout" Target="../slideLayouts/slideLayout44.xml" /><Relationship Id="rId5" Type="http://schemas.openxmlformats.org/officeDocument/2006/relationships/slideLayout" Target="../slideLayouts/slideLayout38.xml" /><Relationship Id="rId10" Type="http://schemas.openxmlformats.org/officeDocument/2006/relationships/slideLayout" Target="../slideLayouts/slideLayout43.xml" /><Relationship Id="rId4" Type="http://schemas.openxmlformats.org/officeDocument/2006/relationships/slideLayout" Target="../slideLayouts/slideLayout37.xml" /><Relationship Id="rId9" Type="http://schemas.openxmlformats.org/officeDocument/2006/relationships/slideLayout" Target="../slideLayouts/slideLayout42.xml" 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 /><Relationship Id="rId3" Type="http://schemas.openxmlformats.org/officeDocument/2006/relationships/slideLayout" Target="../slideLayouts/slideLayout47.xml" /><Relationship Id="rId7" Type="http://schemas.openxmlformats.org/officeDocument/2006/relationships/slideLayout" Target="../slideLayouts/slideLayout51.xml" /><Relationship Id="rId12" Type="http://schemas.openxmlformats.org/officeDocument/2006/relationships/theme" Target="../theme/theme5.xml" /><Relationship Id="rId2" Type="http://schemas.openxmlformats.org/officeDocument/2006/relationships/slideLayout" Target="../slideLayouts/slideLayout46.xml" /><Relationship Id="rId1" Type="http://schemas.openxmlformats.org/officeDocument/2006/relationships/slideLayout" Target="../slideLayouts/slideLayout45.xml" /><Relationship Id="rId6" Type="http://schemas.openxmlformats.org/officeDocument/2006/relationships/slideLayout" Target="../slideLayouts/slideLayout50.xml" /><Relationship Id="rId11" Type="http://schemas.openxmlformats.org/officeDocument/2006/relationships/slideLayout" Target="../slideLayouts/slideLayout55.xml" /><Relationship Id="rId5" Type="http://schemas.openxmlformats.org/officeDocument/2006/relationships/slideLayout" Target="../slideLayouts/slideLayout49.xml" /><Relationship Id="rId10" Type="http://schemas.openxmlformats.org/officeDocument/2006/relationships/slideLayout" Target="../slideLayouts/slideLayout54.xml" /><Relationship Id="rId4" Type="http://schemas.openxmlformats.org/officeDocument/2006/relationships/slideLayout" Target="../slideLayouts/slideLayout48.xml" /><Relationship Id="rId9" Type="http://schemas.openxmlformats.org/officeDocument/2006/relationships/slideLayout" Target="../slideLayouts/slideLayout53.xml" 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 /><Relationship Id="rId3" Type="http://schemas.openxmlformats.org/officeDocument/2006/relationships/slideLayout" Target="../slideLayouts/slideLayout58.xml" /><Relationship Id="rId7" Type="http://schemas.openxmlformats.org/officeDocument/2006/relationships/slideLayout" Target="../slideLayouts/slideLayout62.xml" /><Relationship Id="rId12" Type="http://schemas.openxmlformats.org/officeDocument/2006/relationships/theme" Target="../theme/theme6.xml" /><Relationship Id="rId2" Type="http://schemas.openxmlformats.org/officeDocument/2006/relationships/slideLayout" Target="../slideLayouts/slideLayout57.xml" /><Relationship Id="rId1" Type="http://schemas.openxmlformats.org/officeDocument/2006/relationships/slideLayout" Target="../slideLayouts/slideLayout56.xml" /><Relationship Id="rId6" Type="http://schemas.openxmlformats.org/officeDocument/2006/relationships/slideLayout" Target="../slideLayouts/slideLayout61.xml" /><Relationship Id="rId11" Type="http://schemas.openxmlformats.org/officeDocument/2006/relationships/slideLayout" Target="../slideLayouts/slideLayout66.xml" /><Relationship Id="rId5" Type="http://schemas.openxmlformats.org/officeDocument/2006/relationships/slideLayout" Target="../slideLayouts/slideLayout60.xml" /><Relationship Id="rId10" Type="http://schemas.openxmlformats.org/officeDocument/2006/relationships/slideLayout" Target="../slideLayouts/slideLayout65.xml" /><Relationship Id="rId4" Type="http://schemas.openxmlformats.org/officeDocument/2006/relationships/slideLayout" Target="../slideLayouts/slideLayout59.xml" /><Relationship Id="rId9" Type="http://schemas.openxmlformats.org/officeDocument/2006/relationships/slideLayout" Target="../slideLayouts/slideLayout64.xml" 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 /><Relationship Id="rId3" Type="http://schemas.openxmlformats.org/officeDocument/2006/relationships/slideLayout" Target="../slideLayouts/slideLayout69.xml" /><Relationship Id="rId7" Type="http://schemas.openxmlformats.org/officeDocument/2006/relationships/slideLayout" Target="../slideLayouts/slideLayout73.xml" /><Relationship Id="rId12" Type="http://schemas.openxmlformats.org/officeDocument/2006/relationships/theme" Target="../theme/theme7.xml" /><Relationship Id="rId2" Type="http://schemas.openxmlformats.org/officeDocument/2006/relationships/slideLayout" Target="../slideLayouts/slideLayout68.xml" /><Relationship Id="rId1" Type="http://schemas.openxmlformats.org/officeDocument/2006/relationships/slideLayout" Target="../slideLayouts/slideLayout67.xml" /><Relationship Id="rId6" Type="http://schemas.openxmlformats.org/officeDocument/2006/relationships/slideLayout" Target="../slideLayouts/slideLayout72.xml" /><Relationship Id="rId11" Type="http://schemas.openxmlformats.org/officeDocument/2006/relationships/slideLayout" Target="../slideLayouts/slideLayout77.xml" /><Relationship Id="rId5" Type="http://schemas.openxmlformats.org/officeDocument/2006/relationships/slideLayout" Target="../slideLayouts/slideLayout71.xml" /><Relationship Id="rId10" Type="http://schemas.openxmlformats.org/officeDocument/2006/relationships/slideLayout" Target="../slideLayouts/slideLayout76.xml" /><Relationship Id="rId4" Type="http://schemas.openxmlformats.org/officeDocument/2006/relationships/slideLayout" Target="../slideLayouts/slideLayout70.xml" /><Relationship Id="rId9" Type="http://schemas.openxmlformats.org/officeDocument/2006/relationships/slideLayout" Target="../slideLayouts/slideLayout75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27732-00D1-468A-864A-9FEEBFA981B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A7111-4BF4-446C-A37F-E954C67E9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136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Subject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r>
              <a:rPr lang="en-GB"/>
              <a:t>Atria Institute of Technology. All rights reserved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A6609-0191-44F9-95EA-14421D07815C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406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73" r:id="rId2"/>
    <p:sldLayoutId id="2147483874" r:id="rId3"/>
    <p:sldLayoutId id="2147483875" r:id="rId4"/>
    <p:sldLayoutId id="2147483876" r:id="rId5"/>
    <p:sldLayoutId id="2147483877" r:id="rId6"/>
    <p:sldLayoutId id="2147483878" r:id="rId7"/>
    <p:sldLayoutId id="2147483879" r:id="rId8"/>
    <p:sldLayoutId id="2147483880" r:id="rId9"/>
    <p:sldLayoutId id="2147483881" r:id="rId10"/>
    <p:sldLayoutId id="2147483882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0861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Subject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srgbClr val="1F497D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3520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9" r:id="rId1"/>
    <p:sldLayoutId id="2147483910" r:id="rId2"/>
    <p:sldLayoutId id="2147483911" r:id="rId3"/>
    <p:sldLayoutId id="2147483912" r:id="rId4"/>
    <p:sldLayoutId id="2147483913" r:id="rId5"/>
    <p:sldLayoutId id="2147483914" r:id="rId6"/>
    <p:sldLayoutId id="2147483915" r:id="rId7"/>
    <p:sldLayoutId id="2147483916" r:id="rId8"/>
    <p:sldLayoutId id="2147483917" r:id="rId9"/>
    <p:sldLayoutId id="2147483918" r:id="rId10"/>
    <p:sldLayoutId id="214748391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r>
              <a:rPr lang="en-GB">
                <a:solidFill>
                  <a:prstClr val="black">
                    <a:tint val="75000"/>
                  </a:prstClr>
                </a:solidFill>
              </a:rPr>
              <a:t>Atria Institute of Technology. All rights reserved</a:t>
            </a:r>
            <a:endParaRPr lang="en-GB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srgbClr val="1F497D">
                  <a:shade val="9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253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1" r:id="rId1"/>
    <p:sldLayoutId id="2147483922" r:id="rId2"/>
    <p:sldLayoutId id="2147483923" r:id="rId3"/>
    <p:sldLayoutId id="2147483924" r:id="rId4"/>
    <p:sldLayoutId id="2147483925" r:id="rId5"/>
    <p:sldLayoutId id="2147483926" r:id="rId6"/>
    <p:sldLayoutId id="2147483927" r:id="rId7"/>
    <p:sldLayoutId id="2147483928" r:id="rId8"/>
    <p:sldLayoutId id="2147483929" r:id="rId9"/>
    <p:sldLayoutId id="2147483930" r:id="rId10"/>
    <p:sldLayoutId id="214748393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835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E3EAE-3B8E-490B-9D7A-D2B8EF0B49F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8/10/2023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61FA9-CD64-47EE-9A0F-61BE05C445C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36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5" r:id="rId1"/>
    <p:sldLayoutId id="2147483946" r:id="rId2"/>
    <p:sldLayoutId id="2147483947" r:id="rId3"/>
    <p:sldLayoutId id="2147483948" r:id="rId4"/>
    <p:sldLayoutId id="2147483949" r:id="rId5"/>
    <p:sldLayoutId id="2147483950" r:id="rId6"/>
    <p:sldLayoutId id="2147483951" r:id="rId7"/>
    <p:sldLayoutId id="2147483952" r:id="rId8"/>
    <p:sldLayoutId id="2147483953" r:id="rId9"/>
    <p:sldLayoutId id="2147483954" r:id="rId10"/>
    <p:sldLayoutId id="214748395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13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13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13.xml" /><Relationship Id="rId5" Type="http://schemas.openxmlformats.org/officeDocument/2006/relationships/image" Target="../media/image9.png" /><Relationship Id="rId4" Type="http://schemas.openxmlformats.org/officeDocument/2006/relationships/image" Target="../media/image8.png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13.xml" 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13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13.xml" 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 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 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13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 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13.xml" 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 /><Relationship Id="rId1" Type="http://schemas.openxmlformats.org/officeDocument/2006/relationships/slideLayout" Target="../slideLayouts/slideLayout13.xml" 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 /><Relationship Id="rId1" Type="http://schemas.openxmlformats.org/officeDocument/2006/relationships/slideLayout" Target="../slideLayouts/slideLayout46.xml" 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46.xml" 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 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 /><Relationship Id="rId1" Type="http://schemas.openxmlformats.org/officeDocument/2006/relationships/slideLayout" Target="../slideLayouts/slideLayout24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68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68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68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5616" y="476672"/>
            <a:ext cx="7056784" cy="1152127"/>
          </a:xfrm>
          <a:solidFill>
            <a:schemeClr val="accent5">
              <a:lumMod val="7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rgbClr val="FF0000"/>
                </a:solidFill>
                <a:latin typeface="Algerian" pitchFamily="82" charset="0"/>
              </a:rPr>
              <a:t>Module 5</a:t>
            </a:r>
            <a:endParaRPr lang="en-IN" sz="6600" dirty="0">
              <a:solidFill>
                <a:srgbClr val="FF0000"/>
              </a:solidFill>
              <a:latin typeface="Algerian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1988840"/>
            <a:ext cx="8640960" cy="3384376"/>
          </a:xfrm>
          <a:solidFill>
            <a:schemeClr val="accent2">
              <a:lumMod val="40000"/>
              <a:lumOff val="60000"/>
            </a:schemeClr>
          </a:solidFill>
          <a:ln>
            <a:solidFill>
              <a:srgbClr val="990000"/>
            </a:solidFill>
          </a:ln>
        </p:spPr>
        <p:txBody>
          <a:bodyPr>
            <a:normAutofit/>
          </a:bodyPr>
          <a:lstStyle/>
          <a:p>
            <a:endParaRPr lang="en-US" sz="5400" b="1" dirty="0">
              <a:solidFill>
                <a:srgbClr val="FF0000"/>
              </a:solidFill>
              <a:latin typeface="Algerian" pitchFamily="82" charset="0"/>
            </a:endParaRPr>
          </a:p>
          <a:p>
            <a:r>
              <a:rPr lang="en-US" sz="5400" b="1" dirty="0">
                <a:solidFill>
                  <a:srgbClr val="FF0000"/>
                </a:solidFill>
                <a:latin typeface="Algerian" pitchFamily="82" charset="0"/>
              </a:rPr>
              <a:t>E- Waste Management</a:t>
            </a:r>
            <a:endParaRPr lang="en-US" sz="5400" dirty="0">
              <a:solidFill>
                <a:srgbClr val="FF0000"/>
              </a:solidFill>
              <a:latin typeface="Algerian" pitchFamily="82" charset="0"/>
            </a:endParaRPr>
          </a:p>
          <a:p>
            <a:pPr algn="just">
              <a:lnSpc>
                <a:spcPct val="250000"/>
              </a:lnSpc>
            </a:pPr>
            <a:endParaRPr lang="en-US" sz="36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solidFill>
                <a:srgbClr val="66006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08720"/>
          </a:xfrm>
          <a:solidFill>
            <a:schemeClr val="accent3"/>
          </a:solidFill>
          <a:ln>
            <a:solidFill>
              <a:schemeClr val="accent5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Composition of E- Waste</a:t>
            </a:r>
            <a:endParaRPr lang="en-US" dirty="0">
              <a:solidFill>
                <a:srgbClr val="0000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1052736"/>
            <a:ext cx="8712969" cy="5616624"/>
          </a:xfrm>
          <a:ln>
            <a:solidFill>
              <a:srgbClr val="D60093"/>
            </a:solidFill>
          </a:ln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D3300"/>
                </a:solidFill>
                <a:latin typeface="Times New Roman" pitchFamily="18" charset="0"/>
                <a:cs typeface="Times New Roman" pitchFamily="18" charset="0"/>
              </a:rPr>
              <a:t>Valuable metals like Gold, Platinum, Silver and Palladium.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D3300"/>
                </a:solidFill>
                <a:latin typeface="Times New Roman" pitchFamily="18" charset="0"/>
                <a:cs typeface="Times New Roman" pitchFamily="18" charset="0"/>
              </a:rPr>
              <a:t>Useful metals like Copper, Aluminum, Iron, etc.,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D3300"/>
                </a:solidFill>
                <a:latin typeface="Times New Roman" pitchFamily="18" charset="0"/>
                <a:cs typeface="Times New Roman" pitchFamily="18" charset="0"/>
              </a:rPr>
              <a:t>Hazardous substances like radioactive isotopes and Mercury.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D3300"/>
                </a:solidFill>
                <a:latin typeface="Times New Roman" pitchFamily="18" charset="0"/>
                <a:cs typeface="Times New Roman" pitchFamily="18" charset="0"/>
              </a:rPr>
              <a:t>Plastic like Polystyrene, Polycarbonate, Polyphenelyne oxide, etc.,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2800" dirty="0">
              <a:solidFill>
                <a:srgbClr val="CD33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2800" dirty="0">
              <a:solidFill>
                <a:srgbClr val="CD33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2800" dirty="0">
              <a:solidFill>
                <a:srgbClr val="CD33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2800" dirty="0">
              <a:solidFill>
                <a:srgbClr val="CD33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2800" dirty="0">
              <a:solidFill>
                <a:srgbClr val="CD33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425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11</a:t>
            </a:fld>
            <a:endParaRPr lang="en-IN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04664"/>
            <a:ext cx="8136904" cy="554461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287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12</a:t>
            </a:fld>
            <a:endParaRPr lang="en-IN"/>
          </a:p>
        </p:txBody>
      </p:sp>
      <p:pic>
        <p:nvPicPr>
          <p:cNvPr id="1026" name="Picture 2" descr="A Review of Technology of Metal Recovery from Electronic Waste | IntechOpe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60648"/>
            <a:ext cx="8496943" cy="609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634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6712"/>
          </a:xfrm>
          <a:solidFill>
            <a:schemeClr val="accent6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Characteristics of E-Waste</a:t>
            </a:r>
            <a:endParaRPr lang="en-US" sz="4800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9513" y="1124744"/>
            <a:ext cx="8856984" cy="5616624"/>
          </a:xfrm>
          <a:ln>
            <a:solidFill>
              <a:srgbClr val="D60093"/>
            </a:solidFill>
          </a:ln>
        </p:spPr>
        <p:txBody>
          <a:bodyPr>
            <a:normAutofit fontScale="32500" lnSpcReduction="20000"/>
          </a:bodyPr>
          <a:lstStyle/>
          <a:p>
            <a:pPr algn="just">
              <a:lnSpc>
                <a:spcPct val="170000"/>
              </a:lnSpc>
            </a:pPr>
            <a:r>
              <a:rPr lang="en-US" sz="7400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E-Waste is generally characterized by analyzing the components and composition of waste.</a:t>
            </a:r>
          </a:p>
          <a:p>
            <a:pPr algn="ctr">
              <a:buFont typeface="Wingdings" pitchFamily="2" charset="2"/>
              <a:buChar char="Ø"/>
            </a:pPr>
            <a:r>
              <a:rPr lang="en-US" sz="7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Hazardous components in e-waste </a:t>
            </a:r>
          </a:p>
          <a:p>
            <a:pPr algn="just">
              <a:lnSpc>
                <a:spcPct val="170000"/>
              </a:lnSpc>
            </a:pPr>
            <a:r>
              <a:rPr lang="en-US" sz="74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E-waste consists of a large number of components of various sizes and shapes, some of which contain hazardous components that need to be removed for separate treatment.</a:t>
            </a:r>
          </a:p>
          <a:p>
            <a:pPr algn="ctr">
              <a:buFont typeface="Wingdings" pitchFamily="2" charset="2"/>
              <a:buChar char="Ø"/>
            </a:pPr>
            <a:r>
              <a:rPr lang="en-US" sz="74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Material composition of e-waste</a:t>
            </a:r>
            <a:endParaRPr lang="en-US" sz="7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lnSpc>
                <a:spcPct val="170000"/>
              </a:lnSpc>
            </a:pPr>
            <a:r>
              <a:rPr lang="en-US" sz="7400" dirty="0">
                <a:solidFill>
                  <a:srgbClr val="990000"/>
                </a:solidFill>
                <a:latin typeface="Times New Roman" pitchFamily="18" charset="0"/>
                <a:cs typeface="Times New Roman" pitchFamily="18" charset="0"/>
              </a:rPr>
              <a:t>E-waste contains a mixture of various metals, particularly copper, aluminum and steel etc...</a:t>
            </a:r>
          </a:p>
          <a:p>
            <a:pPr marL="0" indent="0" algn="just">
              <a:buNone/>
            </a:pPr>
            <a:endParaRPr lang="en-US" sz="26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220000"/>
              </a:lnSpc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 algn="just"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endParaRPr lang="en-US" dirty="0">
              <a:solidFill>
                <a:srgbClr val="0099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8160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-27384"/>
            <a:ext cx="9144000" cy="778098"/>
          </a:xfrm>
          <a:solidFill>
            <a:schemeClr val="accent6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txBody>
          <a:bodyPr>
            <a:noAutofit/>
          </a:bodyPr>
          <a:lstStyle/>
          <a:p>
            <a:pPr algn="just"/>
            <a:r>
              <a:rPr lang="en-US" sz="28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Need of E- Waste Management:</a:t>
            </a:r>
            <a:endParaRPr lang="en-US" sz="2800" dirty="0">
              <a:solidFill>
                <a:srgbClr val="00206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3508" y="981680"/>
            <a:ext cx="8856984" cy="5544616"/>
          </a:xfrm>
          <a:ln>
            <a:solidFill>
              <a:srgbClr val="D60093"/>
            </a:solidFill>
          </a:ln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60000"/>
              </a:lnSpc>
              <a:buFont typeface="Wingdings" pitchFamily="2" charset="2"/>
              <a:buChar char="Ø"/>
            </a:pPr>
            <a:r>
              <a:rPr lang="en-US" sz="2900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E- waste is a complex mixture of metals, organics and ceramics.</a:t>
            </a:r>
          </a:p>
          <a:p>
            <a:pPr algn="just">
              <a:lnSpc>
                <a:spcPct val="170000"/>
              </a:lnSpc>
              <a:buFont typeface="Wingdings" pitchFamily="2" charset="2"/>
              <a:buChar char="Ø"/>
            </a:pPr>
            <a:r>
              <a:rPr lang="en-US" sz="2900" dirty="0">
                <a:solidFill>
                  <a:srgbClr val="CD3300"/>
                </a:solidFill>
                <a:latin typeface="Times New Roman" pitchFamily="18" charset="0"/>
                <a:cs typeface="Times New Roman" pitchFamily="18" charset="0"/>
              </a:rPr>
              <a:t>Disposing of e – waste in landfills can cause serious environmental issues.</a:t>
            </a:r>
          </a:p>
          <a:p>
            <a:pPr algn="just">
              <a:lnSpc>
                <a:spcPct val="170000"/>
              </a:lnSpc>
              <a:buFont typeface="Wingdings" pitchFamily="2" charset="2"/>
              <a:buChar char="Ø"/>
            </a:pPr>
            <a:r>
              <a:rPr lang="en-US" sz="2600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E-waste can be toxic, is not biodegradable and accumulates in the environment, in the soil, air, water and living things</a:t>
            </a:r>
            <a:r>
              <a:rPr lang="en-US" sz="2400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 algn="just">
              <a:lnSpc>
                <a:spcPct val="170000"/>
              </a:lnSpc>
              <a:buFont typeface="Wingdings" pitchFamily="2" charset="2"/>
              <a:buChar char="Ø"/>
            </a:pPr>
            <a:r>
              <a:rPr lang="en-US" sz="2600" dirty="0">
                <a:latin typeface="Times New Roman" pitchFamily="18" charset="0"/>
                <a:cs typeface="Times New Roman" pitchFamily="18" charset="0"/>
              </a:rPr>
              <a:t>Causes air pollution, Soil pollution and water </a:t>
            </a:r>
            <a:r>
              <a:rPr lang="en-US" sz="2600" dirty="0" err="1">
                <a:latin typeface="Times New Roman" pitchFamily="18" charset="0"/>
                <a:cs typeface="Times New Roman" pitchFamily="18" charset="0"/>
              </a:rPr>
              <a:t>poluution</a:t>
            </a:r>
            <a:r>
              <a:rPr lang="en-US" sz="26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>
              <a:buNone/>
            </a:pPr>
            <a:endParaRPr lang="en-US" sz="2400" dirty="0">
              <a:solidFill>
                <a:srgbClr val="CD33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endParaRPr lang="en-US" dirty="0">
              <a:solidFill>
                <a:srgbClr val="0099F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6224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78098"/>
          </a:xfrm>
          <a:solidFill>
            <a:schemeClr val="accent6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txBody>
          <a:bodyPr>
            <a:noAutofit/>
          </a:bodyPr>
          <a:lstStyle/>
          <a:p>
            <a:pPr algn="just"/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Toxic materials used in manufacturing Electronic and Electrical products</a:t>
            </a:r>
            <a:endParaRPr lang="en-US" sz="2800" dirty="0">
              <a:solidFill>
                <a:srgbClr val="FF000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07504" y="994296"/>
            <a:ext cx="8928992" cy="5544616"/>
          </a:xfrm>
          <a:ln>
            <a:solidFill>
              <a:srgbClr val="D60093"/>
            </a:solidFill>
          </a:ln>
        </p:spPr>
        <p:txBody>
          <a:bodyPr>
            <a:noAutofit/>
          </a:bodyPr>
          <a:lstStyle/>
          <a:p>
            <a:r>
              <a:rPr lang="en-US" dirty="0">
                <a:solidFill>
                  <a:srgbClr val="3333FF"/>
                </a:solidFill>
                <a:latin typeface="Bookman Old Style" panose="02050604050505020204" pitchFamily="18" charset="0"/>
              </a:rPr>
              <a:t>Circuit boards contains : Lead, Cadmium</a:t>
            </a:r>
          </a:p>
          <a:p>
            <a:r>
              <a:rPr lang="en-US" dirty="0">
                <a:solidFill>
                  <a:srgbClr val="3333FF"/>
                </a:solidFill>
                <a:latin typeface="Bookman Old Style" panose="02050604050505020204" pitchFamily="18" charset="0"/>
              </a:rPr>
              <a:t>CRT Monitors Contains: Lead, Barium</a:t>
            </a:r>
          </a:p>
          <a:p>
            <a:r>
              <a:rPr lang="en-US" dirty="0">
                <a:solidFill>
                  <a:srgbClr val="3333FF"/>
                </a:solidFill>
                <a:latin typeface="Bookman Old Style" panose="02050604050505020204" pitchFamily="18" charset="0"/>
              </a:rPr>
              <a:t>Flat Screen monitors, Switches contains: Mercury</a:t>
            </a:r>
          </a:p>
          <a:p>
            <a:r>
              <a:rPr lang="en-US" dirty="0">
                <a:solidFill>
                  <a:srgbClr val="3333FF"/>
                </a:solidFill>
                <a:latin typeface="Bookman Old Style" panose="02050604050505020204" pitchFamily="18" charset="0"/>
              </a:rPr>
              <a:t>Rechargeable Batteries contains: Cadmium, Lead, Sodium, Lithium, Nickel etc.,</a:t>
            </a:r>
          </a:p>
          <a:p>
            <a:r>
              <a:rPr lang="en-US" dirty="0">
                <a:solidFill>
                  <a:srgbClr val="3333FF"/>
                </a:solidFill>
                <a:latin typeface="Bookman Old Style" panose="02050604050505020204" pitchFamily="18" charset="0"/>
              </a:rPr>
              <a:t>Presence of heavy metals like Cd, Cr, Cu, Ni, Sn, Ag and AU.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0195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16</a:t>
            </a:fld>
            <a:endParaRPr lang="en-IN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097" y="620688"/>
            <a:ext cx="4464496" cy="2202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8097" y="3337967"/>
            <a:ext cx="4464496" cy="2376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476672"/>
            <a:ext cx="3024336" cy="20162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697" y="3212976"/>
            <a:ext cx="3598062" cy="250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422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9167"/>
            <a:ext cx="9144000" cy="850106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Health Hazards due to exposure to e-waste</a:t>
            </a:r>
            <a:endParaRPr lang="en-US" sz="3600" dirty="0">
              <a:solidFill>
                <a:srgbClr val="FF000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5516" y="1046945"/>
            <a:ext cx="8712967" cy="5508848"/>
          </a:xfrm>
          <a:ln>
            <a:solidFill>
              <a:srgbClr val="FF00FF"/>
            </a:solidFill>
          </a:ln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C3300"/>
                </a:solidFill>
                <a:latin typeface="Bookman Old Style" panose="02050604050505020204" pitchFamily="18" charset="0"/>
                <a:cs typeface="Segoe UI Semilight" panose="020B0402040204020203" pitchFamily="34" charset="0"/>
              </a:rPr>
              <a:t>Lead damages Central nervous system.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C3300"/>
                </a:solidFill>
                <a:latin typeface="Bookman Old Style" panose="02050604050505020204" pitchFamily="18" charset="0"/>
                <a:cs typeface="Segoe UI Semilight" panose="020B0402040204020203" pitchFamily="34" charset="0"/>
              </a:rPr>
              <a:t>Cadmium damages Kidneys.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C3300"/>
                </a:solidFill>
                <a:latin typeface="Bookman Old Style" panose="02050604050505020204" pitchFamily="18" charset="0"/>
                <a:cs typeface="Segoe UI Semilight" panose="020B0402040204020203" pitchFamily="34" charset="0"/>
              </a:rPr>
              <a:t>Mercury damages Central nervous system and Kidneys.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C3300"/>
                </a:solidFill>
                <a:latin typeface="Bookman Old Style" panose="02050604050505020204" pitchFamily="18" charset="0"/>
                <a:cs typeface="Segoe UI Semilight" panose="020B0402040204020203" pitchFamily="34" charset="0"/>
              </a:rPr>
              <a:t>Carbon black (in Printer Cartridge) Causes Carcinogen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C3300"/>
                </a:solidFill>
                <a:latin typeface="Bookman Old Style" panose="02050604050505020204" pitchFamily="18" charset="0"/>
                <a:cs typeface="Segoe UI Semilight" panose="020B0402040204020203" pitchFamily="34" charset="0"/>
              </a:rPr>
              <a:t>PVC wire insulation causes Carcinogen.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solidFill>
                  <a:srgbClr val="CC3300"/>
                </a:solidFill>
                <a:latin typeface="Bookman Old Style" panose="02050604050505020204" pitchFamily="18" charset="0"/>
                <a:cs typeface="Segoe UI Semilight" panose="020B0402040204020203" pitchFamily="34" charset="0"/>
              </a:rPr>
              <a:t>Dioxins, Furans affects gastro intestinal irritation, DNA damage and adverse birth effects. </a:t>
            </a:r>
          </a:p>
          <a:p>
            <a:pPr marL="0" lvl="0" indent="0" algn="just">
              <a:lnSpc>
                <a:spcPct val="150000"/>
              </a:lnSpc>
              <a:buNone/>
            </a:pPr>
            <a:endParaRPr lang="en-US" sz="2400" dirty="0">
              <a:solidFill>
                <a:srgbClr val="CC33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720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66" y="188640"/>
            <a:ext cx="8824530" cy="6264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9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24123"/>
            <a:ext cx="8507288" cy="6597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85261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836712"/>
          </a:xfrm>
          <a:solidFill>
            <a:schemeClr val="accent4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FF0000"/>
                </a:solidFill>
                <a:latin typeface="Algerian" pitchFamily="82" charset="0"/>
              </a:rPr>
              <a:t>Contents</a:t>
            </a:r>
            <a:endParaRPr lang="en-US" sz="4800" dirty="0">
              <a:solidFill>
                <a:srgbClr val="FF0000"/>
              </a:solidFill>
              <a:latin typeface="Algerian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512" y="980728"/>
            <a:ext cx="8856984" cy="5544616"/>
          </a:xfrm>
          <a:solidFill>
            <a:schemeClr val="accent1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pPr marL="457200" indent="-457200" algn="just">
              <a:buFont typeface="Wingdings" pitchFamily="2" charset="2"/>
              <a:buChar char="Ø"/>
            </a:pPr>
            <a:r>
              <a:rPr lang="en-US" sz="3000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sz="3000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sources of e-waste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Composition, Characteristics, and Need of e-waste management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Toxic materials used in manufacturing electronic and electrical products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Health hazards due to exposure to e-waste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Recycling and Recovery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Extraction of Gold from E-waste</a:t>
            </a:r>
          </a:p>
          <a:p>
            <a:pPr marL="457200" indent="-457200" algn="just">
              <a:buFont typeface="Wingdings" pitchFamily="2" charset="2"/>
              <a:buChar char="Ø"/>
            </a:pPr>
            <a:r>
              <a:rPr lang="en-US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Role of stake holders in environmental management of e-waste</a:t>
            </a:r>
            <a:endParaRPr lang="en-US" sz="2800" dirty="0">
              <a:solidFill>
                <a:srgbClr val="7030A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678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50106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Recycling and Recovery of E-Waste</a:t>
            </a:r>
            <a:endParaRPr lang="en-US" sz="4000" dirty="0">
              <a:solidFill>
                <a:srgbClr val="FF000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529" y="1124744"/>
            <a:ext cx="8712967" cy="5580856"/>
          </a:xfrm>
          <a:ln>
            <a:solidFill>
              <a:srgbClr val="FF00FF"/>
            </a:solidFill>
          </a:ln>
        </p:spPr>
        <p:txBody>
          <a:bodyPr>
            <a:normAutofit/>
          </a:bodyPr>
          <a:lstStyle/>
          <a:p>
            <a:pPr algn="just">
              <a:buFont typeface="Wingdings" pitchFamily="2" charset="2"/>
              <a:buChar char="v"/>
            </a:pPr>
            <a:r>
              <a:rPr lang="en-US" dirty="0">
                <a:solidFill>
                  <a:srgbClr val="CC0000"/>
                </a:solidFill>
                <a:latin typeface="Times New Roman" pitchFamily="18" charset="0"/>
                <a:cs typeface="Times New Roman" pitchFamily="18" charset="0"/>
              </a:rPr>
              <a:t>The following are the different approaches to recycling and recovery of e-waste</a:t>
            </a:r>
          </a:p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Hydrometallurgical extraction </a:t>
            </a:r>
          </a:p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rgbClr val="CC0000"/>
                </a:solidFill>
                <a:latin typeface="Times New Roman" pitchFamily="18" charset="0"/>
                <a:cs typeface="Times New Roman" pitchFamily="18" charset="0"/>
              </a:rPr>
              <a:t>Pyrometallurgical methods</a:t>
            </a:r>
          </a:p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dirty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Direct recycling</a:t>
            </a:r>
          </a:p>
          <a:p>
            <a:pPr marL="0" lvl="0" indent="0" algn="just">
              <a:lnSpc>
                <a:spcPct val="150000"/>
              </a:lnSpc>
              <a:buNone/>
            </a:pPr>
            <a:endParaRPr lang="en-US" sz="2400" dirty="0">
              <a:solidFill>
                <a:srgbClr val="CC33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lnSpc>
                <a:spcPct val="150000"/>
              </a:lnSpc>
              <a:buNone/>
            </a:pPr>
            <a:endParaRPr lang="en-US" sz="2400" dirty="0">
              <a:solidFill>
                <a:srgbClr val="CC33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20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9023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92696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b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Hydrometallurgical Process </a:t>
            </a:r>
            <a:endParaRPr lang="en-US" dirty="0">
              <a:solidFill>
                <a:srgbClr val="FF000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529" y="908720"/>
            <a:ext cx="8712967" cy="5832648"/>
          </a:xfrm>
          <a:ln>
            <a:solidFill>
              <a:srgbClr val="FF00FF"/>
            </a:solidFill>
          </a:ln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Bookman Old Style" panose="02050604050505020204" pitchFamily="18" charset="0"/>
                <a:cs typeface="Times New Roman" pitchFamily="18" charset="0"/>
              </a:rPr>
              <a:t>This method was used to extract valuable metals like Copper, Gold and Silver from e-waste.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Bookman Old Style" panose="02050604050505020204" pitchFamily="18" charset="0"/>
                <a:cs typeface="Times New Roman" pitchFamily="18" charset="0"/>
              </a:rPr>
              <a:t>It involves the following steps for recovery of metals from e-waste.</a:t>
            </a:r>
          </a:p>
          <a:p>
            <a:pPr marL="1885950" algn="just">
              <a:lnSpc>
                <a:spcPct val="150000"/>
              </a:lnSpc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Bookman Old Style" panose="02050604050505020204" pitchFamily="18" charset="0"/>
                <a:cs typeface="Times New Roman" pitchFamily="18" charset="0"/>
              </a:rPr>
              <a:t>Pretreatment Stage</a:t>
            </a:r>
          </a:p>
          <a:p>
            <a:pPr marL="1885950" algn="just">
              <a:lnSpc>
                <a:spcPct val="150000"/>
              </a:lnSpc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Bookman Old Style" panose="02050604050505020204" pitchFamily="18" charset="0"/>
                <a:cs typeface="Times New Roman" pitchFamily="18" charset="0"/>
              </a:rPr>
              <a:t>Chemical Treatment Stage</a:t>
            </a:r>
          </a:p>
          <a:p>
            <a:pPr marL="1885950" algn="just">
              <a:lnSpc>
                <a:spcPct val="150000"/>
              </a:lnSpc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Bookman Old Style" panose="02050604050505020204" pitchFamily="18" charset="0"/>
                <a:cs typeface="Times New Roman" pitchFamily="18" charset="0"/>
              </a:rPr>
              <a:t>Metal recovery Stage</a:t>
            </a:r>
          </a:p>
          <a:p>
            <a:pPr marL="0" indent="0" algn="just">
              <a:lnSpc>
                <a:spcPct val="170000"/>
              </a:lnSpc>
              <a:buNone/>
            </a:pPr>
            <a:endParaRPr lang="en-US" sz="2800" b="1" dirty="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lnSpc>
                <a:spcPct val="150000"/>
              </a:lnSpc>
              <a:buNone/>
            </a:pPr>
            <a:endParaRPr lang="en-US" sz="2400" dirty="0">
              <a:solidFill>
                <a:srgbClr val="CC33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2506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88640"/>
            <a:ext cx="8640960" cy="648072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sz="3000" b="1" u="sng" dirty="0">
                <a:solidFill>
                  <a:srgbClr val="FF0000"/>
                </a:solidFill>
                <a:latin typeface="Arial Black" panose="020B0A04020102020204" pitchFamily="34" charset="0"/>
              </a:rPr>
              <a:t>Pretreatment Stage: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0000FF"/>
                </a:solidFill>
                <a:latin typeface="Bookman Old Style" panose="02050604050505020204" pitchFamily="18" charset="0"/>
              </a:rPr>
              <a:t>It involves the physical separation of metal components from e-waste.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00B050"/>
                </a:solidFill>
                <a:latin typeface="Bookman Old Style" panose="02050604050505020204" pitchFamily="18" charset="0"/>
              </a:rPr>
              <a:t>It involves the dismantling the e-waste into its component parts, such as Circuit Boards, Plastics and Metal Parts.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</a:rPr>
              <a:t>The different parts are then sorted and separated based on their composition.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latin typeface="Bookman Old Style" panose="02050604050505020204" pitchFamily="18" charset="0"/>
              </a:rPr>
              <a:t>The metal parts are subjected for grinding to reduce the size and make it easier to extract the metals.</a:t>
            </a:r>
          </a:p>
        </p:txBody>
      </p:sp>
    </p:spTree>
    <p:extLst>
      <p:ext uri="{BB962C8B-B14F-4D97-AF65-F5344CB8AC3E}">
        <p14:creationId xmlns:p14="http://schemas.microsoft.com/office/powerpoint/2010/main" val="34488099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88640"/>
            <a:ext cx="8640960" cy="64807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u="sng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2. Chemical Treatment Stage: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</a:rPr>
              <a:t>In this stage, the metals are made to leach into solutions using different leaching reagents, like Cyanide solution, Acid solution, Base solution, </a:t>
            </a:r>
            <a:r>
              <a:rPr lang="en-US" sz="2800" dirty="0" err="1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</a:rPr>
              <a:t>Thiosulphate</a:t>
            </a: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</a:rPr>
              <a:t> solution, Halide solution etc.,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7030A0"/>
                </a:solidFill>
                <a:latin typeface="Bookman Old Style" panose="02050604050505020204" pitchFamily="18" charset="0"/>
              </a:rPr>
              <a:t>In the leaching solution metals are dissolved.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latin typeface="Bookman Old Style" panose="02050604050505020204" pitchFamily="18" charset="0"/>
              </a:rPr>
              <a:t>Then the solution was separated form solid waste.</a:t>
            </a:r>
          </a:p>
        </p:txBody>
      </p:sp>
    </p:spTree>
    <p:extLst>
      <p:ext uri="{BB962C8B-B14F-4D97-AF65-F5344CB8AC3E}">
        <p14:creationId xmlns:p14="http://schemas.microsoft.com/office/powerpoint/2010/main" val="28046647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88640"/>
            <a:ext cx="8640960" cy="64807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u="sng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3. Metal Recovery Stage: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latin typeface="Bookman Old Style" panose="02050604050505020204" pitchFamily="18" charset="0"/>
              </a:rPr>
              <a:t>In this stage pure metal is recovered from leached metal solution.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3333FF"/>
                </a:solidFill>
                <a:latin typeface="Bookman Old Style" panose="02050604050505020204" pitchFamily="18" charset="0"/>
              </a:rPr>
              <a:t>The methods like, Solvent extraction, Ion-exchange, Adsorption, Precipitation, Electrodeposition are used to recover the metals.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  <a:latin typeface="Bookman Old Style" panose="02050604050505020204" pitchFamily="18" charset="0"/>
              </a:rPr>
              <a:t>The recovered metal later used in the production of new electronic devices. </a:t>
            </a:r>
          </a:p>
        </p:txBody>
      </p:sp>
    </p:spTree>
    <p:extLst>
      <p:ext uri="{BB962C8B-B14F-4D97-AF65-F5344CB8AC3E}">
        <p14:creationId xmlns:p14="http://schemas.microsoft.com/office/powerpoint/2010/main" val="3404414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25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88641"/>
            <a:ext cx="7560840" cy="653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125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92696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Pyrometallurgical Process </a:t>
            </a:r>
            <a:endParaRPr lang="en-US" dirty="0">
              <a:solidFill>
                <a:srgbClr val="FF0000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529" y="908720"/>
            <a:ext cx="8712967" cy="5832648"/>
          </a:xfrm>
          <a:ln>
            <a:solidFill>
              <a:srgbClr val="FF00FF"/>
            </a:solidFill>
          </a:ln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Bookman Old Style" panose="02050604050505020204" pitchFamily="18" charset="0"/>
                <a:cs typeface="Times New Roman" pitchFamily="18" charset="0"/>
              </a:rPr>
              <a:t>This method was used to extract Non-Ferrous metals like Aluminum, Copper, and Lead from e-waste.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Bookman Old Style" panose="02050604050505020204" pitchFamily="18" charset="0"/>
                <a:cs typeface="Times New Roman" pitchFamily="18" charset="0"/>
              </a:rPr>
              <a:t>Heating and Smelting operations are used in this process to recover the metals.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latin typeface="Bookman Old Style" panose="02050604050505020204" pitchFamily="18" charset="0"/>
                <a:cs typeface="Times New Roman" pitchFamily="18" charset="0"/>
              </a:rPr>
              <a:t>It involves the following steps for recovery of metals from e-waste.</a:t>
            </a:r>
          </a:p>
          <a:p>
            <a:pPr marL="1885950" algn="just">
              <a:lnSpc>
                <a:spcPct val="150000"/>
              </a:lnSpc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Bookman Old Style" panose="02050604050505020204" pitchFamily="18" charset="0"/>
                <a:cs typeface="Times New Roman" pitchFamily="18" charset="0"/>
              </a:rPr>
              <a:t>Pretreatment Stage</a:t>
            </a:r>
          </a:p>
          <a:p>
            <a:pPr marL="1885950" algn="just">
              <a:lnSpc>
                <a:spcPct val="150000"/>
              </a:lnSpc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Bookman Old Style" panose="02050604050505020204" pitchFamily="18" charset="0"/>
                <a:cs typeface="Times New Roman" pitchFamily="18" charset="0"/>
              </a:rPr>
              <a:t>Metal recovery Stage</a:t>
            </a:r>
          </a:p>
          <a:p>
            <a:pPr marL="0" indent="0" algn="just">
              <a:lnSpc>
                <a:spcPct val="170000"/>
              </a:lnSpc>
              <a:buNone/>
            </a:pPr>
            <a:endParaRPr lang="en-US" sz="2800" b="1" dirty="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lnSpc>
                <a:spcPct val="150000"/>
              </a:lnSpc>
              <a:buNone/>
            </a:pPr>
            <a:endParaRPr lang="en-US" sz="2400" dirty="0">
              <a:solidFill>
                <a:srgbClr val="CC33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26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8104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88640"/>
            <a:ext cx="8640960" cy="648072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AutoNum type="arabicPeriod"/>
            </a:pPr>
            <a:r>
              <a:rPr lang="en-US" sz="3000" b="1" u="sng" dirty="0">
                <a:solidFill>
                  <a:srgbClr val="FF0000"/>
                </a:solidFill>
                <a:latin typeface="Arial Black" panose="020B0A04020102020204" pitchFamily="34" charset="0"/>
              </a:rPr>
              <a:t>Pretreatment Stage: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0000FF"/>
                </a:solidFill>
                <a:latin typeface="Bookman Old Style" panose="02050604050505020204" pitchFamily="18" charset="0"/>
              </a:rPr>
              <a:t>It involves the physical separation of metal components from e-waste.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00B050"/>
                </a:solidFill>
                <a:latin typeface="Bookman Old Style" panose="02050604050505020204" pitchFamily="18" charset="0"/>
              </a:rPr>
              <a:t>It involves the dismantling the e-waste into its component parts, such as Circuit Boards, Plastics and Metal Parts.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Bookman Old Style" panose="02050604050505020204" pitchFamily="18" charset="0"/>
              </a:rPr>
              <a:t>The different parts are then sorted and separated based on their composition.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latin typeface="Bookman Old Style" panose="02050604050505020204" pitchFamily="18" charset="0"/>
              </a:rPr>
              <a:t>The metal parts are subjected for grinding to reduce the size and make it easier to extract the metals.</a:t>
            </a:r>
          </a:p>
        </p:txBody>
      </p:sp>
    </p:spTree>
    <p:extLst>
      <p:ext uri="{BB962C8B-B14F-4D97-AF65-F5344CB8AC3E}">
        <p14:creationId xmlns:p14="http://schemas.microsoft.com/office/powerpoint/2010/main" val="4276100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88640"/>
            <a:ext cx="8640960" cy="648072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b="1" u="sng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2. Metal Recovery Stage: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Bookman Old Style" panose="02050604050505020204" pitchFamily="18" charset="0"/>
              </a:rPr>
              <a:t>In this steps by using methods like Roasting, Smelting, Combustion, Incineration, Pyrolysis the useful metals are recovered from e-waste.</a:t>
            </a:r>
          </a:p>
          <a:p>
            <a:pPr marL="1085850" indent="-457200" algn="just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  <a:latin typeface="Bookman Old Style" panose="02050604050505020204" pitchFamily="18" charset="0"/>
              </a:rPr>
              <a:t>Roasting:- </a:t>
            </a:r>
            <a:r>
              <a:rPr lang="en-US" sz="2800" dirty="0">
                <a:solidFill>
                  <a:srgbClr val="0070C0"/>
                </a:solidFill>
                <a:latin typeface="Bookman Old Style" panose="02050604050505020204" pitchFamily="18" charset="0"/>
              </a:rPr>
              <a:t>In this step, e-waste is heated below its melting Point in the presence of oxygen for oxidation.</a:t>
            </a:r>
          </a:p>
          <a:p>
            <a:pPr marL="1085850" indent="-457200" algn="just">
              <a:lnSpc>
                <a:spcPct val="150000"/>
              </a:lnSpc>
            </a:pPr>
            <a:r>
              <a:rPr lang="en-US" sz="2800" b="1" dirty="0">
                <a:solidFill>
                  <a:srgbClr val="FF0000"/>
                </a:solidFill>
                <a:latin typeface="Bookman Old Style" panose="02050604050505020204" pitchFamily="18" charset="0"/>
              </a:rPr>
              <a:t>Smelting:- </a:t>
            </a:r>
            <a:r>
              <a:rPr lang="en-US" sz="2800" dirty="0">
                <a:solidFill>
                  <a:srgbClr val="FF0066"/>
                </a:solidFill>
                <a:latin typeface="Bookman Old Style" panose="02050604050505020204" pitchFamily="18" charset="0"/>
              </a:rPr>
              <a:t>In this step e-waste is reduced to metals by heating with carbon at high temperature. </a:t>
            </a:r>
          </a:p>
          <a:p>
            <a:pPr marL="1085850" indent="-457200" algn="just">
              <a:lnSpc>
                <a:spcPct val="150000"/>
              </a:lnSpc>
            </a:pPr>
            <a:r>
              <a:rPr lang="en-US" sz="2800" dirty="0">
                <a:solidFill>
                  <a:srgbClr val="FF0066"/>
                </a:solidFill>
                <a:latin typeface="Bookman Old Style" panose="02050604050505020204" pitchFamily="18" charset="0"/>
              </a:rPr>
              <a:t>It gives mixture of metals slurry.</a:t>
            </a:r>
          </a:p>
        </p:txBody>
      </p:sp>
    </p:spTree>
    <p:extLst>
      <p:ext uri="{BB962C8B-B14F-4D97-AF65-F5344CB8AC3E}">
        <p14:creationId xmlns:p14="http://schemas.microsoft.com/office/powerpoint/2010/main" val="39650371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88640"/>
            <a:ext cx="8640960" cy="6480720"/>
          </a:xfrm>
        </p:spPr>
        <p:txBody>
          <a:bodyPr>
            <a:normAutofit/>
          </a:bodyPr>
          <a:lstStyle/>
          <a:p>
            <a:pPr algn="just"/>
            <a:r>
              <a:rPr lang="en-US" sz="2800" dirty="0">
                <a:solidFill>
                  <a:srgbClr val="FF0066"/>
                </a:solidFill>
                <a:latin typeface="Bookman Old Style" panose="02050604050505020204" pitchFamily="18" charset="0"/>
              </a:rPr>
              <a:t>The impurities present in the metal slurry was removed by a thermal process. </a:t>
            </a:r>
          </a:p>
          <a:p>
            <a:pPr algn="just"/>
            <a:r>
              <a:rPr lang="en-US" sz="2800" dirty="0">
                <a:solidFill>
                  <a:srgbClr val="FF0066"/>
                </a:solidFill>
                <a:latin typeface="Bookman Old Style" panose="02050604050505020204" pitchFamily="18" charset="0"/>
              </a:rPr>
              <a:t>Then metals was recovered from slurry using Hydrometallurgical technique.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276872"/>
            <a:ext cx="7272807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17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14401"/>
          </a:xfrm>
          <a:solidFill>
            <a:schemeClr val="accent1">
              <a:lumMod val="20000"/>
              <a:lumOff val="80000"/>
            </a:schemeClr>
          </a:solidFill>
          <a:ln>
            <a:solidFill>
              <a:srgbClr val="FF00FF"/>
            </a:solidFill>
          </a:ln>
        </p:spPr>
        <p:txBody>
          <a:bodyPr/>
          <a:lstStyle/>
          <a:p>
            <a:r>
              <a:rPr lang="en-US" b="1" dirty="0">
                <a:solidFill>
                  <a:srgbClr val="00B050"/>
                </a:solidFill>
                <a:latin typeface="Algerian" pitchFamily="82" charset="0"/>
                <a:cs typeface="Times New Roman" pitchFamily="18" charset="0"/>
              </a:rPr>
              <a:t>Introduction</a:t>
            </a:r>
            <a:endParaRPr lang="en-US" dirty="0">
              <a:solidFill>
                <a:srgbClr val="00B050"/>
              </a:solidFill>
              <a:latin typeface="Algerian" pitchFamily="82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84096" cy="5638800"/>
          </a:xfrm>
          <a:ln w="19050">
            <a:solidFill>
              <a:schemeClr val="accent6">
                <a:lumMod val="75000"/>
              </a:schemeClr>
            </a:solidFill>
          </a:ln>
        </p:spPr>
        <p:txBody>
          <a:bodyPr>
            <a:normAutofit fontScale="92500"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36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Waste Management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Waste can take any form that is solid, liquid [or] gas.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800" b="1" dirty="0">
                <a:solidFill>
                  <a:srgbClr val="0070C0"/>
                </a:solidFill>
                <a:latin typeface="Bookman Old Style" panose="02050604050505020204" pitchFamily="18" charset="0"/>
                <a:cs typeface="Times New Roman" pitchFamily="18" charset="0"/>
              </a:rPr>
              <a:t>Waste is any substance which is discarded after primary use.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8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Ex:- Municipal solid waste, Hazardous waste, waste water, etc…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Waste management is defined as “all the activities and actions required to manage waste from its collections to its final disposal”.</a:t>
            </a:r>
            <a:endParaRPr lang="en-US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324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30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60648"/>
            <a:ext cx="8136904" cy="6336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7764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A6609-0191-44F9-95EA-14421D07815C}" type="slidenum">
              <a:rPr lang="en-IN" smtClean="0"/>
              <a:pPr/>
              <a:t>31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57187"/>
            <a:ext cx="8352928" cy="614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208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8072"/>
          </a:xfrm>
          <a:solidFill>
            <a:schemeClr val="tx2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>
            <a:normAutofit fontScale="90000"/>
          </a:bodyPr>
          <a:lstStyle/>
          <a:p>
            <a:r>
              <a:rPr lang="en-US" b="1" dirty="0"/>
              <a:t>		 </a:t>
            </a:r>
            <a:br>
              <a:rPr lang="en-US" b="1" dirty="0"/>
            </a:br>
            <a:r>
              <a:rPr lang="en-US" b="1" dirty="0">
                <a:solidFill>
                  <a:srgbClr val="FF3300"/>
                </a:solidFill>
                <a:latin typeface="Times New Roman" pitchFamily="18" charset="0"/>
                <a:cs typeface="Times New Roman" pitchFamily="18" charset="0"/>
              </a:rPr>
              <a:t>Extraction of Gold from E-waste </a:t>
            </a:r>
            <a:b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764704"/>
            <a:ext cx="8784976" cy="5904656"/>
          </a:xfrm>
          <a:ln>
            <a:solidFill>
              <a:srgbClr val="6600FF"/>
            </a:solidFill>
          </a:ln>
        </p:spPr>
        <p:txBody>
          <a:bodyPr>
            <a:normAutofit lnSpcReduction="10000"/>
          </a:bodyPr>
          <a:lstStyle/>
          <a:p>
            <a:pPr algn="just"/>
            <a:r>
              <a:rPr lang="en-US" dirty="0">
                <a:latin typeface="Times New Roman" pitchFamily="18" charset="0"/>
                <a:cs typeface="Times New Roman" pitchFamily="18" charset="0"/>
              </a:rPr>
              <a:t>It involves the following steps, </a:t>
            </a:r>
          </a:p>
          <a:p>
            <a:pPr marL="1995488" indent="-107950" algn="just"/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Pretreatment Stage</a:t>
            </a:r>
          </a:p>
          <a:p>
            <a:pPr marL="1995488" indent="-107950" algn="just"/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Chemical Treatment Stage</a:t>
            </a:r>
          </a:p>
          <a:p>
            <a:pPr marL="1995488" indent="-107950" algn="just"/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Metal Recovery</a:t>
            </a:r>
          </a:p>
          <a:p>
            <a:pPr marL="58738" indent="-58738" algn="just">
              <a:buNone/>
            </a:pPr>
            <a:r>
              <a:rPr lang="en-US" sz="4000" b="1" dirty="0">
                <a:solidFill>
                  <a:srgbClr val="FF0066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4400" b="1" dirty="0">
                <a:solidFill>
                  <a:srgbClr val="FF0066"/>
                </a:solidFill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4000" b="1" u="sng" dirty="0">
                <a:solidFill>
                  <a:srgbClr val="FF00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Pretreatment Stage:- 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It involves the physical separation of metal components from the e-waste.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Techniques used are gravity separation, Electrostatic separation, magnetic separation etc.,</a:t>
            </a:r>
          </a:p>
          <a:p>
            <a:pPr marL="58738" indent="-58738" algn="just"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03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51520" y="188639"/>
                <a:ext cx="8640960" cy="66406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000" b="1" u="sng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 Black" panose="020B0A04020102020204" pitchFamily="34" charset="0"/>
                  </a:rPr>
                  <a:t>2. Chemical Treatment Stage: </a:t>
                </a:r>
              </a:p>
              <a:p>
                <a:pPr marL="344488" indent="-344488" algn="just">
                  <a:lnSpc>
                    <a:spcPct val="150000"/>
                  </a:lnSpc>
                </a:pPr>
                <a:r>
                  <a:rPr lang="en-US" sz="2400" dirty="0">
                    <a:solidFill>
                      <a:srgbClr val="0000FF"/>
                    </a:solidFill>
                    <a:latin typeface="Bookman Old Style" panose="02050604050505020204" pitchFamily="18" charset="0"/>
                  </a:rPr>
                  <a:t>It involves the leaching the targeted metal by treating with appropriate chemical reagents.</a:t>
                </a:r>
              </a:p>
              <a:p>
                <a:pPr marL="344488" indent="-344488" algn="just">
                  <a:lnSpc>
                    <a:spcPct val="150000"/>
                  </a:lnSpc>
                </a:pPr>
                <a:r>
                  <a:rPr lang="en-US" sz="2400" dirty="0">
                    <a:solidFill>
                      <a:srgbClr val="00B050"/>
                    </a:solidFill>
                    <a:latin typeface="Bookman Old Style" panose="02050604050505020204" pitchFamily="18" charset="0"/>
                  </a:rPr>
                  <a:t>The Cyanide leaching is the most common method used to extract gold.</a:t>
                </a:r>
              </a:p>
              <a:p>
                <a:pPr marL="344488" indent="-344488" algn="just">
                  <a:lnSpc>
                    <a:spcPct val="150000"/>
                  </a:lnSpc>
                </a:pPr>
                <a:r>
                  <a:rPr lang="en-US" sz="2400" dirty="0">
                    <a:solidFill>
                      <a:schemeClr val="accent2">
                        <a:lumMod val="50000"/>
                      </a:schemeClr>
                    </a:solidFill>
                    <a:latin typeface="Bookman Old Style" panose="02050604050505020204" pitchFamily="18" charset="0"/>
                  </a:rPr>
                  <a:t>When gold containing e-waste treated with Sodium salt of 3-nitrobenzene Sulfonic acid with Potassium Cyanide and in the presence of oxygen, gives a Dicyanoaurate gold complex. 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600" b="1" dirty="0">
                    <a:solidFill>
                      <a:srgbClr val="FF0000"/>
                    </a:solidFill>
                    <a:latin typeface="Bookman Old Style" panose="02050604050505020204" pitchFamily="18" charset="0"/>
                  </a:rPr>
                  <a:t>4Au 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1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𝟖𝐂𝐍</m:t>
                        </m:r>
                      </m:e>
                      <m:sup>
                        <m:r>
                          <a:rPr lang="en-US" sz="2600" b="1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</m:oMath>
                </a14:m>
                <a:r>
                  <a:rPr lang="en-US" sz="2600" b="1" dirty="0">
                    <a:solidFill>
                      <a:srgbClr val="FF0000"/>
                    </a:solidFill>
                    <a:latin typeface="Bookman Old Style" panose="02050604050505020204" pitchFamily="18" charset="0"/>
                  </a:rPr>
                  <a:t> + O</a:t>
                </a:r>
                <a:r>
                  <a:rPr lang="en-US" sz="2600" b="1" baseline="-25000" dirty="0">
                    <a:solidFill>
                      <a:srgbClr val="FF0000"/>
                    </a:solidFill>
                    <a:latin typeface="Bookman Old Style" panose="02050604050505020204" pitchFamily="18" charset="0"/>
                  </a:rPr>
                  <a:t>2</a:t>
                </a:r>
                <a:r>
                  <a:rPr lang="en-US" sz="2600" b="1" dirty="0">
                    <a:solidFill>
                      <a:srgbClr val="FF0000"/>
                    </a:solidFill>
                    <a:latin typeface="Bookman Old Style" panose="02050604050505020204" pitchFamily="18" charset="0"/>
                  </a:rPr>
                  <a:t> + H</a:t>
                </a:r>
                <a:r>
                  <a:rPr lang="en-US" sz="2600" b="1" baseline="-25000" dirty="0">
                    <a:solidFill>
                      <a:srgbClr val="FF0000"/>
                    </a:solidFill>
                    <a:latin typeface="Bookman Old Style" panose="02050604050505020204" pitchFamily="18" charset="0"/>
                  </a:rPr>
                  <a:t>2</a:t>
                </a:r>
                <a:r>
                  <a:rPr lang="en-US" sz="2600" b="1" dirty="0">
                    <a:solidFill>
                      <a:srgbClr val="FF0000"/>
                    </a:solidFill>
                    <a:latin typeface="Bookman Old Style" panose="02050604050505020204" pitchFamily="18" charset="0"/>
                  </a:rPr>
                  <a:t>O           4AU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1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600" b="1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𝐂𝐍𝟐</m:t>
                        </m:r>
                        <m:r>
                          <a:rPr lang="en-US" sz="2600" b="1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600" b="1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</m:oMath>
                </a14:m>
                <a:r>
                  <a:rPr lang="en-US" sz="2600" b="1" baseline="-25000" dirty="0">
                    <a:solidFill>
                      <a:srgbClr val="FF0000"/>
                    </a:solidFill>
                    <a:latin typeface="Bookman Old Style" panose="02050604050505020204" pitchFamily="18" charset="0"/>
                  </a:rPr>
                  <a:t> </a:t>
                </a:r>
                <a:r>
                  <a:rPr lang="en-US" sz="2600" b="1" dirty="0">
                    <a:solidFill>
                      <a:srgbClr val="FF0000"/>
                    </a:solidFill>
                    <a:latin typeface="Bookman Old Style" panose="02050604050505020204" pitchFamily="18" charset="0"/>
                  </a:rPr>
                  <a:t>+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𝟒</m:t>
                        </m:r>
                        <m:r>
                          <a:rPr lang="en-US" sz="2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600" b="1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𝐎𝐇</m:t>
                        </m:r>
                        <m:r>
                          <a:rPr lang="en-US" sz="2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600" b="1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</m:oMath>
                </a14:m>
                <a:endParaRPr lang="en-US" sz="2600" b="1" dirty="0">
                  <a:solidFill>
                    <a:schemeClr val="accent2">
                      <a:lumMod val="50000"/>
                    </a:schemeClr>
                  </a:solidFill>
                  <a:latin typeface="Bookman Old Style" panose="02050604050505020204" pitchFamily="18" charset="0"/>
                </a:endParaRPr>
              </a:p>
              <a:p>
                <a:pPr marL="0" indent="0" algn="just">
                  <a:lnSpc>
                    <a:spcPct val="150000"/>
                  </a:lnSpc>
                  <a:buNone/>
                </a:pPr>
                <a:endParaRPr lang="en-US" sz="2800" dirty="0">
                  <a:solidFill>
                    <a:srgbClr val="C00000"/>
                  </a:solidFill>
                  <a:latin typeface="Bookman Old Style" panose="0205060405050502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1520" y="188639"/>
                <a:ext cx="8640960" cy="6640627"/>
              </a:xfrm>
              <a:blipFill>
                <a:blip r:embed="rId2"/>
                <a:stretch>
                  <a:fillRect l="-1693" t="-1194" r="-1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Straight Arrow Connector 3"/>
          <p:cNvCxnSpPr/>
          <p:nvPr/>
        </p:nvCxnSpPr>
        <p:spPr>
          <a:xfrm>
            <a:off x="4355976" y="5733256"/>
            <a:ext cx="936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04048" y="5905937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66FF"/>
                </a:solidFill>
                <a:latin typeface="Bookman Old Style" panose="02050604050505020204" pitchFamily="18" charset="0"/>
              </a:rPr>
              <a:t>Dicyanoaurate </a:t>
            </a:r>
          </a:p>
          <a:p>
            <a:pPr algn="ctr"/>
            <a:r>
              <a:rPr lang="en-US" b="1" dirty="0">
                <a:solidFill>
                  <a:srgbClr val="0066FF"/>
                </a:solidFill>
                <a:latin typeface="Bookman Old Style" panose="02050604050505020204" pitchFamily="18" charset="0"/>
              </a:rPr>
              <a:t>Gold </a:t>
            </a:r>
          </a:p>
          <a:p>
            <a:pPr algn="ctr"/>
            <a:r>
              <a:rPr lang="en-US" b="1" dirty="0">
                <a:solidFill>
                  <a:srgbClr val="0066FF"/>
                </a:solidFill>
                <a:latin typeface="Bookman Old Style" panose="02050604050505020204" pitchFamily="18" charset="0"/>
              </a:rPr>
              <a:t>Complex</a:t>
            </a:r>
            <a:endParaRPr lang="en-US" b="1" dirty="0">
              <a:solidFill>
                <a:srgbClr val="00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493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88639"/>
            <a:ext cx="8640960" cy="6640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3. Metal Recovery Stage: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sz="2400" dirty="0">
                <a:solidFill>
                  <a:srgbClr val="0000FF"/>
                </a:solidFill>
                <a:latin typeface="Bookman Old Style" panose="02050604050505020204" pitchFamily="18" charset="0"/>
              </a:rPr>
              <a:t>In this stage Gold metal can be recovered from the obtained complex using methods like Electrodeposition, Solvent – Extraction, Ion – Exchange, Precipitation, etc.,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sz="2400" b="1" dirty="0">
                <a:solidFill>
                  <a:srgbClr val="00B050"/>
                </a:solidFill>
                <a:latin typeface="Bookman Old Style" panose="02050604050505020204" pitchFamily="18" charset="0"/>
              </a:rPr>
              <a:t>Ex:- </a:t>
            </a:r>
            <a:r>
              <a:rPr lang="en-US" sz="2400" b="1" u="sng" dirty="0">
                <a:solidFill>
                  <a:srgbClr val="00B050"/>
                </a:solidFill>
                <a:latin typeface="Bookman Old Style" panose="02050604050505020204" pitchFamily="18" charset="0"/>
              </a:rPr>
              <a:t>Electrodeposition</a:t>
            </a:r>
            <a:r>
              <a:rPr lang="en-US" sz="2400" b="1" dirty="0">
                <a:solidFill>
                  <a:srgbClr val="00B050"/>
                </a:solidFill>
                <a:latin typeface="Bookman Old Style" panose="02050604050505020204" pitchFamily="18" charset="0"/>
              </a:rPr>
              <a:t>:- 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Bookman Old Style" panose="02050604050505020204" pitchFamily="18" charset="0"/>
              </a:rPr>
              <a:t>In this method pure gold metal taken as cathode and inert anode are dipped in obtained leached complex solution. When current is applied gold is electrodeposited on cathode. </a:t>
            </a:r>
          </a:p>
          <a:p>
            <a:pPr marL="344488" indent="-344488" algn="just">
              <a:lnSpc>
                <a:spcPct val="150000"/>
              </a:lnSpc>
            </a:pPr>
            <a:endParaRPr lang="en-US" sz="2600" b="1" dirty="0">
              <a:solidFill>
                <a:schemeClr val="accent2">
                  <a:lumMod val="50000"/>
                </a:schemeClr>
              </a:solidFill>
              <a:latin typeface="Bookman Old Style" panose="020506040505050202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2800" dirty="0">
              <a:solidFill>
                <a:srgbClr val="C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062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1560" y="1196752"/>
            <a:ext cx="7776865" cy="541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en-US" dirty="0">
              <a:solidFill>
                <a:srgbClr val="FF0000"/>
              </a:solidFill>
            </a:endParaRPr>
          </a:p>
          <a:p>
            <a:pPr algn="ctr">
              <a:lnSpc>
                <a:spcPct val="160000"/>
              </a:lnSpc>
              <a:buNone/>
            </a:pPr>
            <a:endParaRPr lang="kn-IN" dirty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76672"/>
            <a:ext cx="8280920" cy="58796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0073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116632"/>
            <a:ext cx="7776864" cy="792088"/>
          </a:xfr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FF3300"/>
                </a:solidFill>
                <a:latin typeface="Times New Roman" pitchFamily="18" charset="0"/>
                <a:cs typeface="Times New Roman" pitchFamily="18" charset="0"/>
              </a:rPr>
              <a:t>Extraction of Gold from E-waste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196752"/>
            <a:ext cx="8640960" cy="5184576"/>
          </a:xfrm>
          <a:ln>
            <a:solidFill>
              <a:srgbClr val="CC0000"/>
            </a:solidFill>
          </a:ln>
        </p:spPr>
        <p:txBody>
          <a:bodyPr>
            <a:normAutofit fontScale="92500" lnSpcReduction="20000"/>
          </a:bodyPr>
          <a:lstStyle/>
          <a:p>
            <a:pPr marL="0" indent="0" algn="ctr" fontAlgn="base">
              <a:buNone/>
            </a:pPr>
            <a:r>
              <a:rPr lang="en-US" sz="41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Advantages</a:t>
            </a:r>
            <a:endParaRPr lang="en-US" sz="4100" b="1" i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just" fontAlgn="base">
              <a:lnSpc>
                <a:spcPct val="160000"/>
              </a:lnSpc>
              <a:buFont typeface="Wingdings" pitchFamily="2" charset="2"/>
              <a:buChar char="Ø"/>
            </a:pPr>
            <a:r>
              <a:rPr lang="en-US" sz="3600" dirty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High yield expected</a:t>
            </a:r>
            <a:r>
              <a:rPr lang="en-US" dirty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lvl="0" algn="just" fontAlgn="base">
              <a:lnSpc>
                <a:spcPct val="160000"/>
              </a:lnSpc>
              <a:buFont typeface="Wingdings" pitchFamily="2" charset="2"/>
              <a:buChar char="Ø"/>
            </a:pPr>
            <a:r>
              <a:rPr lang="en-US" sz="3600" dirty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Faster extraction of gold is possible</a:t>
            </a:r>
            <a:r>
              <a:rPr lang="en-US" dirty="0">
                <a:solidFill>
                  <a:srgbClr val="0066FF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indent="0" algn="ctr" fontAlgn="base">
              <a:buNone/>
            </a:pPr>
            <a:r>
              <a:rPr lang="en-US" sz="4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Disadvantages</a:t>
            </a:r>
            <a:endParaRPr lang="en-US" sz="4000" b="1" i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lvl="0" algn="just" fontAlgn="base">
              <a:lnSpc>
                <a:spcPct val="160000"/>
              </a:lnSpc>
              <a:buFont typeface="Wingdings" pitchFamily="2" charset="2"/>
              <a:buChar char="v"/>
            </a:pPr>
            <a:r>
              <a:rPr lang="en-US" sz="3300" dirty="0">
                <a:solidFill>
                  <a:srgbClr val="333300"/>
                </a:solidFill>
                <a:latin typeface="Times New Roman" pitchFamily="18" charset="0"/>
                <a:cs typeface="Times New Roman" pitchFamily="18" charset="0"/>
              </a:rPr>
              <a:t>Chemicals are used.</a:t>
            </a:r>
          </a:p>
          <a:p>
            <a:pPr lvl="0" algn="just" fontAlgn="base">
              <a:lnSpc>
                <a:spcPct val="160000"/>
              </a:lnSpc>
              <a:buFont typeface="Wingdings" pitchFamily="2" charset="2"/>
              <a:buChar char="v"/>
            </a:pPr>
            <a:r>
              <a:rPr lang="en-US" sz="3300" dirty="0">
                <a:solidFill>
                  <a:srgbClr val="333300"/>
                </a:solidFill>
                <a:latin typeface="Times New Roman" pitchFamily="18" charset="0"/>
                <a:cs typeface="Times New Roman" pitchFamily="18" charset="0"/>
              </a:rPr>
              <a:t>Acid residues are not disposed of properly, which harms the environment</a:t>
            </a:r>
            <a:r>
              <a:rPr lang="en-US" sz="2800" dirty="0">
                <a:solidFill>
                  <a:srgbClr val="333300"/>
                </a:solidFill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baseline="30000" dirty="0"/>
              <a:t>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85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48072"/>
          </a:xfrm>
          <a:solidFill>
            <a:schemeClr val="tx2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>
            <a:normAutofit fontScale="90000"/>
          </a:bodyPr>
          <a:lstStyle/>
          <a:p>
            <a:r>
              <a:rPr lang="en-US" b="1" dirty="0"/>
              <a:t>		 </a:t>
            </a:r>
            <a:br>
              <a:rPr lang="en-US" b="1" dirty="0"/>
            </a:br>
            <a:r>
              <a:rPr lang="en-US" b="1" dirty="0">
                <a:solidFill>
                  <a:srgbClr val="FF3300"/>
                </a:solidFill>
                <a:latin typeface="Times New Roman" pitchFamily="18" charset="0"/>
                <a:cs typeface="Times New Roman" pitchFamily="18" charset="0"/>
              </a:rPr>
              <a:t>Direct Recycling</a:t>
            </a:r>
            <a:b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764704"/>
            <a:ext cx="8784976" cy="5904656"/>
          </a:xfrm>
          <a:ln>
            <a:solidFill>
              <a:srgbClr val="6600FF"/>
            </a:solidFill>
          </a:ln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It is a process that involves breaking down electronic devices into their individual components and then recycling those components without the need for further processing. 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It involves the following steps, </a:t>
            </a:r>
          </a:p>
          <a:p>
            <a:pPr marL="1200150" indent="176213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>
                <a:solidFill>
                  <a:srgbClr val="00B0F0"/>
                </a:solidFill>
                <a:latin typeface="Times New Roman" pitchFamily="18" charset="0"/>
                <a:cs typeface="Times New Roman" pitchFamily="18" charset="0"/>
              </a:rPr>
              <a:t>Collection and Transportation.</a:t>
            </a:r>
          </a:p>
          <a:p>
            <a:pPr marL="1200150" indent="176213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Disassemble.</a:t>
            </a:r>
          </a:p>
          <a:p>
            <a:pPr marL="1200150" indent="176213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Sorting.</a:t>
            </a:r>
          </a:p>
          <a:p>
            <a:pPr marL="1200150" indent="176213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>
                <a:solidFill>
                  <a:srgbClr val="FF3399"/>
                </a:solidFill>
                <a:latin typeface="Times New Roman" pitchFamily="18" charset="0"/>
                <a:cs typeface="Times New Roman" pitchFamily="18" charset="0"/>
              </a:rPr>
              <a:t>Recycling.</a:t>
            </a:r>
          </a:p>
          <a:p>
            <a:pPr marL="1200150" indent="176213" algn="just">
              <a:buFont typeface="Wingdings" panose="05000000000000000000" pitchFamily="2" charset="2"/>
              <a:buChar char="§"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37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636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88639"/>
            <a:ext cx="8640960" cy="66406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000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1</a:t>
            </a:r>
            <a:r>
              <a:rPr lang="en-US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. Collection and Transportation: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dirty="0">
                <a:solidFill>
                  <a:srgbClr val="0000FF"/>
                </a:solidFill>
                <a:latin typeface="Bookman Old Style" panose="02050604050505020204" pitchFamily="18" charset="0"/>
              </a:rPr>
              <a:t>e-waste is collected and transported to a recycling facility.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2. Disassembly: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dirty="0">
                <a:solidFill>
                  <a:srgbClr val="00B050"/>
                </a:solidFill>
                <a:latin typeface="Bookman Old Style" panose="02050604050505020204" pitchFamily="18" charset="0"/>
              </a:rPr>
              <a:t>Electronic devices are disassembled by hand or by using specialized equipment. This process separates the various components of the devices such as Plastics, Circuit Boards, and Metals.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2400" dirty="0">
              <a:solidFill>
                <a:srgbClr val="00B050"/>
              </a:solidFill>
              <a:latin typeface="Bookman Old Style" panose="02050604050505020204" pitchFamily="18" charset="0"/>
            </a:endParaRPr>
          </a:p>
          <a:p>
            <a:pPr marL="344488" indent="-344488" algn="just">
              <a:lnSpc>
                <a:spcPct val="150000"/>
              </a:lnSpc>
            </a:pPr>
            <a:endParaRPr lang="en-US" sz="2600" b="1" dirty="0">
              <a:solidFill>
                <a:schemeClr val="accent2">
                  <a:lumMod val="50000"/>
                </a:schemeClr>
              </a:solidFill>
              <a:latin typeface="Bookman Old Style" panose="020506040505050202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2800" dirty="0">
              <a:solidFill>
                <a:srgbClr val="C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1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88639"/>
            <a:ext cx="8640960" cy="664062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000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3</a:t>
            </a:r>
            <a:r>
              <a:rPr lang="en-US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. Sorting: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dirty="0">
                <a:solidFill>
                  <a:srgbClr val="0000FF"/>
                </a:solidFill>
                <a:latin typeface="Bookman Old Style" panose="02050604050505020204" pitchFamily="18" charset="0"/>
              </a:rPr>
              <a:t>The separated components are then sorted by material type.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b="1" dirty="0">
                <a:solidFill>
                  <a:srgbClr val="FF0000"/>
                </a:solidFill>
                <a:latin typeface="Bookman Old Style" panose="02050604050505020204" pitchFamily="18" charset="0"/>
              </a:rPr>
              <a:t>Ex: </a:t>
            </a:r>
            <a:r>
              <a:rPr lang="en-US" dirty="0">
                <a:solidFill>
                  <a:srgbClr val="0000FF"/>
                </a:solidFill>
                <a:latin typeface="Bookman Old Style" panose="02050604050505020204" pitchFamily="18" charset="0"/>
              </a:rPr>
              <a:t>Plastics are separated from metals, different types of metals are separated from each other.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u="sng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4. Recycling: </a:t>
            </a:r>
          </a:p>
          <a:p>
            <a:pPr marL="344488" indent="-344488" algn="just">
              <a:lnSpc>
                <a:spcPct val="150000"/>
              </a:lnSpc>
            </a:pPr>
            <a:r>
              <a:rPr lang="en-US" dirty="0">
                <a:solidFill>
                  <a:srgbClr val="00B050"/>
                </a:solidFill>
                <a:latin typeface="Bookman Old Style" panose="02050604050505020204" pitchFamily="18" charset="0"/>
              </a:rPr>
              <a:t>The separated materials are then recycled. 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en-US" b="1" dirty="0">
                <a:solidFill>
                  <a:srgbClr val="FF0000"/>
                </a:solidFill>
                <a:latin typeface="Bookman Old Style" panose="02050604050505020204" pitchFamily="18" charset="0"/>
              </a:rPr>
              <a:t>Ex:- </a:t>
            </a:r>
            <a:r>
              <a:rPr lang="en-US" dirty="0">
                <a:solidFill>
                  <a:srgbClr val="00B050"/>
                </a:solidFill>
                <a:latin typeface="Bookman Old Style" panose="02050604050505020204" pitchFamily="18" charset="0"/>
              </a:rPr>
              <a:t>Plastics mat be melted down and molded into new Products.</a:t>
            </a:r>
          </a:p>
          <a:p>
            <a:pPr marL="747713" indent="511175" algn="just">
              <a:lnSpc>
                <a:spcPct val="150000"/>
              </a:lnSpc>
            </a:pPr>
            <a:r>
              <a:rPr lang="en-US" dirty="0">
                <a:solidFill>
                  <a:srgbClr val="00B050"/>
                </a:solidFill>
                <a:latin typeface="Bookman Old Style" panose="02050604050505020204" pitchFamily="18" charset="0"/>
              </a:rPr>
              <a:t>Metals may be melted down and recast into new Products.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2400" dirty="0">
              <a:solidFill>
                <a:srgbClr val="00B050"/>
              </a:solidFill>
              <a:latin typeface="Bookman Old Style" panose="02050604050505020204" pitchFamily="18" charset="0"/>
            </a:endParaRPr>
          </a:p>
          <a:p>
            <a:pPr marL="344488" indent="-344488" algn="just">
              <a:lnSpc>
                <a:spcPct val="150000"/>
              </a:lnSpc>
            </a:pPr>
            <a:endParaRPr lang="en-US" sz="2600" b="1" dirty="0">
              <a:solidFill>
                <a:schemeClr val="accent2">
                  <a:lumMod val="50000"/>
                </a:schemeClr>
              </a:solidFill>
              <a:latin typeface="Bookman Old Style" panose="020506040505050202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sz="2800" dirty="0">
              <a:solidFill>
                <a:srgbClr val="C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555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66800"/>
          </a:xfrm>
          <a:solidFill>
            <a:schemeClr val="bg2">
              <a:lumMod val="90000"/>
            </a:schemeClr>
          </a:solidFill>
          <a:ln>
            <a:solidFill>
              <a:srgbClr val="FF66FF"/>
            </a:solidFill>
          </a:ln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Types of Waste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105398"/>
          </a:xfrm>
          <a:ln w="28575">
            <a:solidFill>
              <a:srgbClr val="002060"/>
            </a:solidFill>
          </a:ln>
        </p:spPr>
        <p:txBody>
          <a:bodyPr>
            <a:normAutofit/>
          </a:bodyPr>
          <a:lstStyle/>
          <a:p>
            <a:pPr algn="just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36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Solid Waste Management ( SWM)</a:t>
            </a:r>
          </a:p>
          <a:p>
            <a:pPr algn="just">
              <a:lnSpc>
                <a:spcPct val="200000"/>
              </a:lnSpc>
              <a:buFont typeface="Wingdings" pitchFamily="2" charset="2"/>
              <a:buChar char="ü"/>
            </a:pPr>
            <a:r>
              <a:rPr lang="en-US" sz="3600" b="1" dirty="0">
                <a:solidFill>
                  <a:srgbClr val="FF00FF"/>
                </a:solidFill>
                <a:latin typeface="Times New Roman" pitchFamily="18" charset="0"/>
                <a:cs typeface="Times New Roman" pitchFamily="18" charset="0"/>
              </a:rPr>
              <a:t>E-waste Management (Electronic waste) (EWM)</a:t>
            </a:r>
          </a:p>
          <a:p>
            <a:pPr algn="just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3600" b="1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Biomedical waste Management (BWM)</a:t>
            </a:r>
            <a:endParaRPr lang="en-US" sz="3600" dirty="0">
              <a:solidFill>
                <a:srgbClr val="00B05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65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-5109"/>
            <a:ext cx="8964488" cy="792088"/>
          </a:xfrm>
          <a:solidFill>
            <a:schemeClr val="bg2"/>
          </a:solidFill>
          <a:ln>
            <a:solidFill>
              <a:srgbClr val="002060"/>
            </a:solidFill>
          </a:ln>
        </p:spPr>
        <p:txBody>
          <a:bodyPr>
            <a:noAutofit/>
          </a:bodyPr>
          <a:lstStyle/>
          <a:p>
            <a:pPr fontAlgn="base"/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Role of stake holders in environmental management of e-waste</a:t>
            </a:r>
            <a:endParaRPr lang="en-US" sz="28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052736"/>
            <a:ext cx="8640960" cy="5544616"/>
          </a:xfrm>
          <a:ln>
            <a:solidFill>
              <a:srgbClr val="CC0099"/>
            </a:solidFill>
          </a:ln>
        </p:spPr>
        <p:txBody>
          <a:bodyPr>
            <a:noAutofit/>
          </a:bodyPr>
          <a:lstStyle/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4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Producers </a:t>
            </a:r>
          </a:p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4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Consumers </a:t>
            </a:r>
          </a:p>
          <a:p>
            <a:pPr lvl="0"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4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Recyclers</a:t>
            </a:r>
            <a:endParaRPr lang="en-US" sz="4400" dirty="0">
              <a:solidFill>
                <a:srgbClr val="0000FF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4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Statutory Bodies</a:t>
            </a:r>
          </a:p>
          <a:p>
            <a:pPr marL="0" lvl="0" indent="0">
              <a:buNone/>
            </a:pPr>
            <a:endParaRPr lang="en-US" sz="3200" dirty="0"/>
          </a:p>
          <a:p>
            <a:pPr lvl="0">
              <a:buNone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019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  <a:solidFill>
            <a:schemeClr val="bg2"/>
          </a:solidFill>
          <a:ln>
            <a:solidFill>
              <a:srgbClr val="002060"/>
            </a:solidFill>
          </a:ln>
        </p:spPr>
        <p:txBody>
          <a:bodyPr>
            <a:noAutofit/>
          </a:bodyPr>
          <a:lstStyle/>
          <a:p>
            <a:pPr fontAlgn="base"/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Producers</a:t>
            </a:r>
            <a:endParaRPr lang="en-US" sz="36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620688"/>
            <a:ext cx="8856984" cy="6120680"/>
          </a:xfrm>
          <a:ln>
            <a:solidFill>
              <a:srgbClr val="CC0099"/>
            </a:solidFill>
          </a:ln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rgbClr val="6600FF"/>
                </a:solidFill>
                <a:latin typeface="Bookman Old Style" panose="02050604050505020204" pitchFamily="18" charset="0"/>
                <a:cs typeface="Times New Roman" pitchFamily="18" charset="0"/>
              </a:rPr>
              <a:t>The accountability to collect green tax.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rgbClr val="6600FF"/>
                </a:solidFill>
                <a:latin typeface="Bookman Old Style" panose="02050604050505020204" pitchFamily="18" charset="0"/>
                <a:cs typeface="Times New Roman" pitchFamily="18" charset="0"/>
              </a:rPr>
              <a:t>Charging an additional amount on consumer during sell of                                     e- products and returning it with interest at the time of exchange of e-products.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rgbClr val="6600FF"/>
                </a:solidFill>
                <a:latin typeface="Bookman Old Style" panose="02050604050505020204" pitchFamily="18" charset="0"/>
                <a:cs typeface="Times New Roman" pitchFamily="18" charset="0"/>
              </a:rPr>
              <a:t>Forming the group of manufactures who monitor and encourage the recycling of e-waste.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rgbClr val="6600FF"/>
                </a:solidFill>
                <a:latin typeface="Bookman Old Style" panose="02050604050505020204" pitchFamily="18" charset="0"/>
                <a:cs typeface="Times New Roman" pitchFamily="18" charset="0"/>
              </a:rPr>
              <a:t>Baring the transportation cost and collection fees to easy the collection process.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rgbClr val="6600FF"/>
                </a:solidFill>
                <a:latin typeface="Bookman Old Style" panose="02050604050505020204" pitchFamily="18" charset="0"/>
                <a:cs typeface="Times New Roman" pitchFamily="18" charset="0"/>
              </a:rPr>
              <a:t>Purchase the recycled material at fixed value and using of recycled e-waste during manufacturing.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000" dirty="0">
                <a:solidFill>
                  <a:srgbClr val="6600FF"/>
                </a:solidFill>
                <a:latin typeface="Bookman Old Style" panose="02050604050505020204" pitchFamily="18" charset="0"/>
                <a:cs typeface="Times New Roman" pitchFamily="18" charset="0"/>
              </a:rPr>
              <a:t>Giving discount to consumer on the basis of e-waste generated from gadget.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2800" dirty="0">
              <a:solidFill>
                <a:srgbClr val="FF3399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lvl="0" indent="0">
              <a:buNone/>
            </a:pPr>
            <a:endParaRPr lang="en-US" sz="3200" dirty="0"/>
          </a:p>
          <a:p>
            <a:pPr lvl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11457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477"/>
            <a:ext cx="9144000" cy="792088"/>
          </a:xfrm>
          <a:solidFill>
            <a:schemeClr val="bg2"/>
          </a:solidFill>
          <a:ln>
            <a:solidFill>
              <a:srgbClr val="002060"/>
            </a:solidFill>
          </a:ln>
        </p:spPr>
        <p:txBody>
          <a:bodyPr>
            <a:noAutofit/>
          </a:bodyPr>
          <a:lstStyle/>
          <a:p>
            <a:pPr fontAlgn="base"/>
            <a:r>
              <a:rPr lang="en-US" sz="40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Consumers</a:t>
            </a:r>
            <a:endParaRPr lang="en-US" sz="40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052736"/>
            <a:ext cx="8568952" cy="5472608"/>
          </a:xfrm>
          <a:ln>
            <a:solidFill>
              <a:srgbClr val="CC0099"/>
            </a:solidFill>
          </a:ln>
        </p:spPr>
        <p:txBody>
          <a:bodyPr>
            <a:noAutofit/>
          </a:bodyPr>
          <a:lstStyle/>
          <a:p>
            <a:pPr algn="just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800" dirty="0">
                <a:solidFill>
                  <a:srgbClr val="0070C0"/>
                </a:solidFill>
                <a:latin typeface="Bookman Old Style" panose="02050604050505020204" pitchFamily="18" charset="0"/>
                <a:cs typeface="Times New Roman" pitchFamily="18" charset="0"/>
              </a:rPr>
              <a:t>The accountability to pay green taxes.</a:t>
            </a:r>
          </a:p>
          <a:p>
            <a:pPr algn="just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800" dirty="0">
                <a:solidFill>
                  <a:srgbClr val="0070C0"/>
                </a:solidFill>
                <a:latin typeface="Bookman Old Style" panose="02050604050505020204" pitchFamily="18" charset="0"/>
                <a:cs typeface="Times New Roman" pitchFamily="18" charset="0"/>
              </a:rPr>
              <a:t>Develop self- awareness on e- waste management and involve in awareness programs.</a:t>
            </a:r>
          </a:p>
          <a:p>
            <a:pPr algn="just">
              <a:lnSpc>
                <a:spcPct val="200000"/>
              </a:lnSpc>
              <a:buFont typeface="Wingdings" pitchFamily="2" charset="2"/>
              <a:buChar char="Ø"/>
            </a:pPr>
            <a:r>
              <a:rPr lang="en-US" sz="2800" dirty="0">
                <a:solidFill>
                  <a:srgbClr val="0070C0"/>
                </a:solidFill>
                <a:latin typeface="Bookman Old Style" panose="02050604050505020204" pitchFamily="18" charset="0"/>
                <a:cs typeface="Times New Roman" pitchFamily="18" charset="0"/>
              </a:rPr>
              <a:t>Returning back of e- waste to collection units</a:t>
            </a:r>
            <a:r>
              <a:rPr lang="en-US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en-US" sz="2800" b="1" dirty="0">
                <a:solidFill>
                  <a:srgbClr val="6600FF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lvl="0" indent="0">
              <a:buNone/>
            </a:pPr>
            <a:endParaRPr lang="en-US" sz="3200" dirty="0"/>
          </a:p>
          <a:p>
            <a:pPr lvl="0">
              <a:buNone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357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477"/>
            <a:ext cx="9144000" cy="792088"/>
          </a:xfrm>
          <a:solidFill>
            <a:schemeClr val="bg2"/>
          </a:solidFill>
          <a:ln>
            <a:solidFill>
              <a:srgbClr val="002060"/>
            </a:solidFill>
          </a:ln>
        </p:spPr>
        <p:txBody>
          <a:bodyPr>
            <a:noAutofit/>
          </a:bodyPr>
          <a:lstStyle/>
          <a:p>
            <a:pPr lvl="0"/>
            <a:r>
              <a:rPr lang="en-US" sz="40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Recyclers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908720"/>
            <a:ext cx="8640960" cy="5832648"/>
          </a:xfrm>
          <a:ln>
            <a:solidFill>
              <a:srgbClr val="CC0099"/>
            </a:solidFill>
          </a:ln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rgbClr val="00B050"/>
                </a:solidFill>
                <a:latin typeface="Bookman Old Style" panose="02050604050505020204" pitchFamily="18" charset="0"/>
                <a:cs typeface="Times New Roman" pitchFamily="18" charset="0"/>
              </a:rPr>
              <a:t>The accountability of recycling units is dismantling.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rgbClr val="00B050"/>
                </a:solidFill>
                <a:latin typeface="Bookman Old Style" panose="02050604050505020204" pitchFamily="18" charset="0"/>
                <a:cs typeface="Times New Roman" pitchFamily="18" charset="0"/>
              </a:rPr>
              <a:t>Establish the collection units and the group of people who can ensure return back of e- products by consumer in exchange offer.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rgbClr val="00B050"/>
                </a:solidFill>
                <a:latin typeface="Bookman Old Style" panose="02050604050505020204" pitchFamily="18" charset="0"/>
                <a:cs typeface="Times New Roman" pitchFamily="18" charset="0"/>
              </a:rPr>
              <a:t>Collect the e- waste from the collection units, dealer or retailer</a:t>
            </a:r>
            <a:r>
              <a:rPr lang="en-US" dirty="0">
                <a:solidFill>
                  <a:srgbClr val="00B050"/>
                </a:solidFill>
                <a:latin typeface="Bookman Old Style" panose="02050604050505020204" pitchFamily="18" charset="0"/>
                <a:cs typeface="Times New Roman" pitchFamily="18" charset="0"/>
              </a:rPr>
              <a:t>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rgbClr val="00B050"/>
                </a:solidFill>
                <a:latin typeface="Bookman Old Style" panose="02050604050505020204" pitchFamily="18" charset="0"/>
                <a:cs typeface="Times New Roman" pitchFamily="18" charset="0"/>
              </a:rPr>
              <a:t>Providing incentives when proper collection of                              e- waste assured by collection units.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400" dirty="0">
                <a:solidFill>
                  <a:srgbClr val="00B050"/>
                </a:solidFill>
                <a:latin typeface="Bookman Old Style" panose="02050604050505020204" pitchFamily="18" charset="0"/>
                <a:cs typeface="Times New Roman" pitchFamily="18" charset="0"/>
              </a:rPr>
              <a:t>Recycling the materials from e-waste.</a:t>
            </a:r>
          </a:p>
          <a:p>
            <a:pPr marL="0" lvl="0" indent="0" algn="just">
              <a:lnSpc>
                <a:spcPct val="150000"/>
              </a:lnSpc>
              <a:buNone/>
            </a:pPr>
            <a:endParaRPr lang="en-US" dirty="0"/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endParaRPr lang="en-US" sz="3200" dirty="0"/>
          </a:p>
          <a:p>
            <a:pPr lvl="0">
              <a:buNone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022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620688"/>
          </a:xfrm>
          <a:solidFill>
            <a:schemeClr val="bg2"/>
          </a:solidFill>
          <a:ln>
            <a:solidFill>
              <a:srgbClr val="002060"/>
            </a:solidFill>
          </a:ln>
        </p:spPr>
        <p:txBody>
          <a:bodyPr>
            <a:noAutofit/>
          </a:bodyPr>
          <a:lstStyle/>
          <a:p>
            <a:pPr fontAlgn="base"/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Statutory Bodies</a:t>
            </a:r>
            <a:endParaRPr lang="en-US" sz="36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692696"/>
            <a:ext cx="8640960" cy="6048672"/>
          </a:xfrm>
          <a:ln>
            <a:solidFill>
              <a:srgbClr val="CC0099"/>
            </a:solidFill>
          </a:ln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300" dirty="0">
                <a:solidFill>
                  <a:srgbClr val="002060"/>
                </a:solidFill>
                <a:latin typeface="Bookman Old Style" panose="02050604050505020204" pitchFamily="18" charset="0"/>
                <a:cs typeface="Times New Roman" pitchFamily="18" charset="0"/>
              </a:rPr>
              <a:t>To collect the green tax form consumer through producer.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300" dirty="0">
                <a:solidFill>
                  <a:srgbClr val="002060"/>
                </a:solidFill>
                <a:latin typeface="Bookman Old Style" panose="02050604050505020204" pitchFamily="18" charset="0"/>
                <a:cs typeface="Times New Roman" pitchFamily="18" charset="0"/>
              </a:rPr>
              <a:t>Apply some extra charge on the producers (manufacturing units) in the form of penalty when no proper recycling of e-waste.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300" dirty="0">
                <a:solidFill>
                  <a:srgbClr val="002060"/>
                </a:solidFill>
                <a:latin typeface="Bookman Old Style" panose="02050604050505020204" pitchFamily="18" charset="0"/>
                <a:cs typeface="Times New Roman" pitchFamily="18" charset="0"/>
              </a:rPr>
              <a:t>Provide the incentives in the form of subsidy to recyclers and collectors when recycling of e- waste is monitored properly.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2300" dirty="0">
                <a:solidFill>
                  <a:srgbClr val="002060"/>
                </a:solidFill>
                <a:latin typeface="Bookman Old Style" panose="02050604050505020204" pitchFamily="18" charset="0"/>
                <a:cs typeface="Times New Roman" pitchFamily="18" charset="0"/>
              </a:rPr>
              <a:t>To conduct programs of awareness in the society about importance of e- waste recycling in reduction of hazardous substances.</a:t>
            </a:r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endParaRPr lang="en-US" dirty="0"/>
          </a:p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endParaRPr lang="en-US" sz="3200" dirty="0"/>
          </a:p>
          <a:p>
            <a:pPr lvl="0">
              <a:buNone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528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6712"/>
          </a:xfrm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r>
              <a:rPr lang="en-US" sz="6000" b="1" dirty="0">
                <a:solidFill>
                  <a:srgbClr val="7030A0"/>
                </a:solidFill>
                <a:latin typeface="Times New Roman" pitchFamily="18" charset="0"/>
                <a:cs typeface="Times New Roman" pitchFamily="18" charset="0"/>
              </a:rPr>
              <a:t>Expected Questions</a:t>
            </a:r>
            <a:endParaRPr lang="en-US" sz="6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512" y="908720"/>
            <a:ext cx="8856984" cy="5832648"/>
          </a:xfrm>
          <a:ln>
            <a:solidFill>
              <a:srgbClr val="0099FF"/>
            </a:solidFill>
          </a:ln>
        </p:spPr>
        <p:txBody>
          <a:bodyPr>
            <a:normAutofit fontScale="85000" lnSpcReduction="10000"/>
          </a:bodyPr>
          <a:lstStyle/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Mention the sources of e-waste and explain the need for e-waste management.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Explain the Characteristics of e-waste and Mention the Toxic materials used in the manufacturing of electrical materials.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Explain	the	ill	effects	of	toxic	materials used	in manufacturing electrical and electronic products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Explain	the	pyrometallurgical	and	Hydrometallurgical process for 	recycling  of e-waste.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Explain the Direct recycling of e-waste.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Explain the extraction of gold from e-waste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Write a brief note on role of stakeholders for example; producers, consumers, recyclers, and statutory bodies (</a:t>
            </a:r>
            <a:r>
              <a:rPr lang="en-US" sz="2400" b="1" dirty="0">
                <a:solidFill>
                  <a:srgbClr val="0000FF"/>
                </a:solidFill>
                <a:latin typeface="Times New Roman" pitchFamily="18" charset="0"/>
                <a:cs typeface="Times New Roman" pitchFamily="18" charset="0"/>
              </a:rPr>
              <a:t>Government Regulatory bodies )</a:t>
            </a: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56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7200" y="5105400"/>
            <a:ext cx="7848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                     </a:t>
            </a:r>
            <a:r>
              <a:rPr lang="en-US" sz="3200" dirty="0">
                <a:solidFill>
                  <a:prstClr val="black"/>
                </a:solidFill>
              </a:rPr>
              <a:t>GO GREEN  AND THANK YOU  </a:t>
            </a:r>
            <a:endParaRPr lang="en-IN" sz="3200" dirty="0">
              <a:solidFill>
                <a:prstClr val="black"/>
              </a:solidFill>
            </a:endParaRP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404664"/>
            <a:ext cx="8640960" cy="612068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191733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32656"/>
            <a:ext cx="8458200" cy="6408712"/>
          </a:xfrm>
          <a:ln w="28575">
            <a:solidFill>
              <a:srgbClr val="92D050"/>
            </a:solidFill>
          </a:ln>
        </p:spPr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3300" b="1" dirty="0">
                <a:solidFill>
                  <a:srgbClr val="CC00CC"/>
                </a:solidFill>
                <a:latin typeface="Times New Roman" pitchFamily="18" charset="0"/>
                <a:cs typeface="Times New Roman" pitchFamily="18" charset="0"/>
              </a:rPr>
              <a:t>	It is defined as electronic products that have become unwanted, no-working and have essentially reached the end of their useful life</a:t>
            </a:r>
            <a:r>
              <a:rPr lang="en-US" sz="3300" dirty="0">
                <a:solidFill>
                  <a:srgbClr val="CC00CC"/>
                </a:solidFill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>
              <a:buNone/>
            </a:pPr>
            <a:r>
              <a:rPr lang="en-US" sz="52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SOURCES</a:t>
            </a:r>
          </a:p>
          <a:p>
            <a:pPr lvl="0" algn="just">
              <a:lnSpc>
                <a:spcPct val="170000"/>
              </a:lnSpc>
            </a:pPr>
            <a:r>
              <a:rPr lang="en-US" dirty="0"/>
              <a:t>Electronic devices such as TV’s, computer monitors, laptops and display devices.</a:t>
            </a:r>
          </a:p>
          <a:p>
            <a:pPr lvl="0" algn="just">
              <a:lnSpc>
                <a:spcPct val="170000"/>
              </a:lnSpc>
            </a:pPr>
            <a:r>
              <a:rPr lang="en-US" dirty="0"/>
              <a:t>Telecommunication devices such as cellphones, calculators, audio and video devices, </a:t>
            </a:r>
            <a:r>
              <a:rPr lang="en-US" dirty="0" err="1"/>
              <a:t>printers,scaneers</a:t>
            </a:r>
            <a:r>
              <a:rPr lang="en-US" dirty="0"/>
              <a:t>, fax machines etc…..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672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36712"/>
          </a:xfrm>
          <a:solidFill>
            <a:schemeClr val="bg1">
              <a:lumMod val="9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90600"/>
            <a:ext cx="8928992" cy="5750768"/>
          </a:xfrm>
          <a:ln w="28575">
            <a:solidFill>
              <a:srgbClr val="92D050"/>
            </a:solidFill>
          </a:ln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</a:rPr>
              <a:t>Electronic components such as sensors, alarms, sirens, security devices automobile electronic devices.</a:t>
            </a:r>
          </a:p>
          <a:p>
            <a:pPr lvl="0" algn="just"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</a:rPr>
              <a:t>Kitchen equipment's (coffee makers, microwave ovens)</a:t>
            </a:r>
          </a:p>
          <a:p>
            <a:pPr lvl="0" algn="just">
              <a:lnSpc>
                <a:spcPct val="150000"/>
              </a:lnSpc>
            </a:pPr>
            <a:r>
              <a:rPr lang="en-US" dirty="0">
                <a:latin typeface="Bookman Old Style" panose="02050604050505020204" pitchFamily="18" charset="0"/>
              </a:rPr>
              <a:t>Laboratory equipment's (hot plates, microscopes, microwave ovens)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124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116632"/>
            <a:ext cx="8784976" cy="662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62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260649"/>
            <a:ext cx="8496943" cy="626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18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15" y="116632"/>
            <a:ext cx="9019485" cy="648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972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>
    <Comments xmlns="ac8c5154-dc0f-4482-93f4-b39836147c85" xsi:nil="true"/>
    <Internal_x0020_SME_x0020_Reviewer xmlns="ac8c5154-dc0f-4482-93f4-b39836147c85">
      <UserInfo>
        <DisplayName>Elaiyaperumal Ponnusamy</DisplayName>
        <AccountId>566</AccountId>
        <AccountType/>
      </UserInfo>
    </Internal_x0020_SME_x0020_Reviewer>
    <Actual_x0020_Start_x0020_Date xmlns="ac8c5154-dc0f-4482-93f4-b39836147c85">2013-09-02T18:30:00+00:00</Actual_x0020_Start_x0020_Date>
    <Actual_x0020_Completion_x0020_Date xmlns="ac8c5154-dc0f-4482-93f4-b39836147c85">2013-09-08T18:30:00+00:00</Actual_x0020_Completion_x0020_Date>
    <Author0 xmlns="ac8c5154-dc0f-4482-93f4-b39836147c85">
      <UserInfo>
        <DisplayName>Amit Gouder</DisplayName>
        <AccountId>25</AccountId>
        <AccountType/>
      </UserInfo>
    </Author0>
    <Planned_x0020_Completion_x0020_Date xmlns="ac8c5154-dc0f-4482-93f4-b39836147c85">2013-09-05T18:30:00+00:00</Planned_x0020_Completion_x0020_Date>
    <Status xmlns="ac8c5154-dc0f-4482-93f4-b39836147c85">Internal SME Review</Status>
    <Assigned_x0020_To0 xmlns="ac8c5154-dc0f-4482-93f4-b39836147c85">
      <UserInfo>
        <DisplayName>Elaiyaperumal Ponnusamy</DisplayName>
        <AccountId>566</AccountId>
        <AccountType/>
      </UserInfo>
    </Assigned_x0020_To0>
    <Planned_x0020_Start_x0020_Date xmlns="ac8c5154-dc0f-4482-93f4-b39836147c85">2013-09-02T18:30:00+00:00</Planned_x0020_Start_x0020_Date>
    <Content_x0020_Type xmlns="ac8c5154-dc0f-4482-93f4-b39836147c85">PPT</Content_x0020_Type>
    <Version_x0020_No_x002e_ xmlns="ac8c5154-dc0f-4482-93f4-b39836147c85">2.1</Version_x0020_No_x002e_>
    <Sub_x0020_Status xmlns="ac8c5154-dc0f-4482-93f4-b39836147c85">Pending</Sub_x0020_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B604D22444460409AF20E1B8DEF6BDD" ma:contentTypeVersion="13" ma:contentTypeDescription="Create a new document." ma:contentTypeScope="" ma:versionID="a46b3180d8e58b53b3d8e32cdb1cf0c9">
  <xsd:schema xmlns:xsd="http://www.w3.org/2001/XMLSchema" xmlns:p="http://schemas.microsoft.com/office/2006/metadata/properties" xmlns:ns2="ac8c5154-dc0f-4482-93f4-b39836147c85" targetNamespace="http://schemas.microsoft.com/office/2006/metadata/properties" ma:root="true" ma:fieldsID="cc5a4a1d0f6f51ce6ac36fcfcdaa367e" ns2:_="">
    <xsd:import namespace="ac8c5154-dc0f-4482-93f4-b39836147c85"/>
    <xsd:element name="properties">
      <xsd:complexType>
        <xsd:sequence>
          <xsd:element name="documentManagement">
            <xsd:complexType>
              <xsd:all>
                <xsd:element ref="ns2:Content_x0020_Type" minOccurs="0"/>
                <xsd:element ref="ns2:Version_x0020_No_x002e_" minOccurs="0"/>
                <xsd:element ref="ns2:Status" minOccurs="0"/>
                <xsd:element ref="ns2:Sub_x0020_Status" minOccurs="0"/>
                <xsd:element ref="ns2:Comments" minOccurs="0"/>
                <xsd:element ref="ns2:Assigned_x0020_To0" minOccurs="0"/>
                <xsd:element ref="ns2:Author0" minOccurs="0"/>
                <xsd:element ref="ns2:Internal_x0020_SME_x0020_Reviewer" minOccurs="0"/>
                <xsd:element ref="ns2:Planned_x0020_Start_x0020_Date" minOccurs="0"/>
                <xsd:element ref="ns2:Planned_x0020_Completion_x0020_Date" minOccurs="0"/>
                <xsd:element ref="ns2:Actual_x0020_Start_x0020_Date" minOccurs="0"/>
                <xsd:element ref="ns2:Actual_x0020_Completion_x0020_Date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ac8c5154-dc0f-4482-93f4-b39836147c85" elementFormDefault="qualified">
    <xsd:import namespace="http://schemas.microsoft.com/office/2006/documentManagement/types"/>
    <xsd:element name="Content_x0020_Type" ma:index="8" nillable="true" ma:displayName="Content Type" ma:format="Dropdown" ma:internalName="Content_x0020_Type">
      <xsd:simpleType>
        <xsd:restriction base="dms:Choice">
          <xsd:enumeration value="CourseBook"/>
          <xsd:enumeration value="Workbook"/>
          <xsd:enumeration value="Handout"/>
          <xsd:enumeration value="Recap"/>
          <xsd:enumeration value="Worksheet"/>
          <xsd:enumeration value="Reference Doc"/>
          <xsd:enumeration value="PPT"/>
          <xsd:enumeration value="Session Plan"/>
          <xsd:enumeration value="Caselet"/>
          <xsd:enumeration value="Activity"/>
          <xsd:enumeration value="Inventory"/>
          <xsd:enumeration value="Rubrics"/>
          <xsd:enumeration value="Assignment"/>
          <xsd:enumeration value="Quiz"/>
          <xsd:enumeration value="InstructorGuide"/>
          <xsd:enumeration value="Video"/>
          <xsd:enumeration value="Audio"/>
          <xsd:enumeration value="Simulation"/>
          <xsd:enumeration value="User Guide"/>
          <xsd:enumeration value="SMS Info"/>
          <xsd:enumeration value="Pre Test"/>
          <xsd:enumeration value="Post Test"/>
          <xsd:enumeration value="In-Training Test"/>
          <xsd:enumeration value="SMS Quiz"/>
          <xsd:enumeration value="Module Test"/>
          <xsd:enumeration value="Final Test"/>
          <xsd:enumeration value="Solution Set"/>
        </xsd:restriction>
      </xsd:simpleType>
    </xsd:element>
    <xsd:element name="Version_x0020_No_x002e_" ma:index="9" nillable="true" ma:displayName="Version No." ma:decimals="2" ma:internalName="Version_x0020_No_x002e_">
      <xsd:simpleType>
        <xsd:restriction base="dms:Number"/>
      </xsd:simpleType>
    </xsd:element>
    <xsd:element name="Status" ma:index="10" nillable="true" ma:displayName="Status" ma:default="Not Started" ma:format="Dropdown" ma:internalName="Status">
      <xsd:simpleType>
        <xsd:restriction base="dms:Choice">
          <xsd:enumeration value="Not Started"/>
          <xsd:enumeration value="Authoring"/>
          <xsd:enumeration value="Internal SME Review"/>
          <xsd:enumeration value="External SME Review"/>
          <xsd:enumeration value="Author Review"/>
          <xsd:enumeration value="Content Team Review"/>
          <xsd:enumeration value="L&amp;D Head Review"/>
          <xsd:enumeration value="Published"/>
          <xsd:enumeration value="Archive"/>
        </xsd:restriction>
      </xsd:simpleType>
    </xsd:element>
    <xsd:element name="Sub_x0020_Status" ma:index="11" nillable="true" ma:displayName="Sub Status" ma:default="Pending" ma:format="Dropdown" ma:internalName="Sub_x0020_Status">
      <xsd:simpleType>
        <xsd:restriction base="dms:Choice">
          <xsd:enumeration value="Pending"/>
          <xsd:enumeration value="In Progress"/>
          <xsd:enumeration value="Completed"/>
          <xsd:enumeration value="Clarification"/>
          <xsd:enumeration value="Re-review"/>
        </xsd:restriction>
      </xsd:simpleType>
    </xsd:element>
    <xsd:element name="Comments" ma:index="12" nillable="true" ma:displayName="Comments" ma:internalName="Comments">
      <xsd:simpleType>
        <xsd:restriction base="dms:Note"/>
      </xsd:simpleType>
    </xsd:element>
    <xsd:element name="Assigned_x0020_To0" ma:index="13" nillable="true" ma:displayName="Assigned To" ma:list="UserInfo" ma:internalName="Assigned_x0020_To0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uthor0" ma:index="14" nillable="true" ma:displayName="Author" ma:list="UserInfo" ma:internalName="Author0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ternal_x0020_SME_x0020_Reviewer" ma:index="15" nillable="true" ma:displayName="Internal SME Reviewer" ma:list="UserInfo" ma:internalName="Internal_x0020_SME_x0020_Review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Planned_x0020_Start_x0020_Date" ma:index="16" nillable="true" ma:displayName="Planned Start Date" ma:format="DateOnly" ma:internalName="Planned_x0020_Start_x0020_Date">
      <xsd:simpleType>
        <xsd:restriction base="dms:DateTime"/>
      </xsd:simpleType>
    </xsd:element>
    <xsd:element name="Planned_x0020_Completion_x0020_Date" ma:index="17" nillable="true" ma:displayName="Planned Completion Date" ma:format="DateOnly" ma:internalName="Planned_x0020_Completion_x0020_Date">
      <xsd:simpleType>
        <xsd:restriction base="dms:DateTime"/>
      </xsd:simpleType>
    </xsd:element>
    <xsd:element name="Actual_x0020_Start_x0020_Date" ma:index="18" nillable="true" ma:displayName="Actual Start Date" ma:format="DateOnly" ma:internalName="Actual_x0020_Start_x0020_Date">
      <xsd:simpleType>
        <xsd:restriction base="dms:DateTime"/>
      </xsd:simpleType>
    </xsd:element>
    <xsd:element name="Actual_x0020_Completion_x0020_Date" ma:index="19" nillable="true" ma:displayName="Actual Completion Date" ma:format="DateOnly" ma:internalName="Actual_x0020_Completion_x0020_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58172E74-0FDA-4AAD-840A-1DC8DE2C031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7039C9-14B7-4A9F-A994-E88FB0272C8A}">
  <ds:schemaRefs>
    <ds:schemaRef ds:uri="http://schemas.microsoft.com/office/2006/metadata/properties"/>
    <ds:schemaRef ds:uri="http://www.w3.org/2000/xmlns/"/>
    <ds:schemaRef ds:uri="ac8c5154-dc0f-4482-93f4-b39836147c85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F229D4CC-78BB-4056-ABFA-5E67D7EE32A9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ac8c5154-dc0f-4482-93f4-b39836147c8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4387</TotalTime>
  <Words>1622</Words>
  <Application>Microsoft Office PowerPoint</Application>
  <PresentationFormat>On-screen Show (4:3)</PresentationFormat>
  <Paragraphs>229</Paragraphs>
  <Slides>46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7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Office Theme</vt:lpstr>
      <vt:lpstr>1_Office Theme</vt:lpstr>
      <vt:lpstr>2_Office Theme</vt:lpstr>
      <vt:lpstr>4_Office Theme</vt:lpstr>
      <vt:lpstr>5_Office Theme</vt:lpstr>
      <vt:lpstr>3_Office Theme</vt:lpstr>
      <vt:lpstr>6_Office Theme</vt:lpstr>
      <vt:lpstr>Module 5</vt:lpstr>
      <vt:lpstr>Contents</vt:lpstr>
      <vt:lpstr>Introduction</vt:lpstr>
      <vt:lpstr>Types of Waste Management</vt:lpstr>
      <vt:lpstr>PowerPoint Presentation</vt:lpstr>
      <vt:lpstr>SOURCES</vt:lpstr>
      <vt:lpstr>PowerPoint Presentation</vt:lpstr>
      <vt:lpstr>PowerPoint Presentation</vt:lpstr>
      <vt:lpstr>PowerPoint Presentation</vt:lpstr>
      <vt:lpstr>Composition of E- Waste</vt:lpstr>
      <vt:lpstr>PowerPoint Presentation</vt:lpstr>
      <vt:lpstr>PowerPoint Presentation</vt:lpstr>
      <vt:lpstr>Characteristics of E-Waste</vt:lpstr>
      <vt:lpstr>Need of E- Waste Management:</vt:lpstr>
      <vt:lpstr>Toxic materials used in manufacturing Electronic and Electrical products</vt:lpstr>
      <vt:lpstr>PowerPoint Presentation</vt:lpstr>
      <vt:lpstr>Health Hazards due to exposure to e-waste</vt:lpstr>
      <vt:lpstr>PowerPoint Presentation</vt:lpstr>
      <vt:lpstr>PowerPoint Presentation</vt:lpstr>
      <vt:lpstr>Recycling and Recovery of E-Waste</vt:lpstr>
      <vt:lpstr>Hydrometallurgical Process </vt:lpstr>
      <vt:lpstr>PowerPoint Presentation</vt:lpstr>
      <vt:lpstr>PowerPoint Presentation</vt:lpstr>
      <vt:lpstr>PowerPoint Presentation</vt:lpstr>
      <vt:lpstr>PowerPoint Presentation</vt:lpstr>
      <vt:lpstr>Pyrometallurgical Process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Extraction of Gold from E-waste  </vt:lpstr>
      <vt:lpstr>PowerPoint Presentation</vt:lpstr>
      <vt:lpstr>PowerPoint Presentation</vt:lpstr>
      <vt:lpstr>PowerPoint Presentation</vt:lpstr>
      <vt:lpstr>Extraction of Gold from E-waste</vt:lpstr>
      <vt:lpstr>    Direct Recycling </vt:lpstr>
      <vt:lpstr>PowerPoint Presentation</vt:lpstr>
      <vt:lpstr>PowerPoint Presentation</vt:lpstr>
      <vt:lpstr>Role of stake holders in environmental management of e-waste</vt:lpstr>
      <vt:lpstr>Producers</vt:lpstr>
      <vt:lpstr>Consumers</vt:lpstr>
      <vt:lpstr>Recyclers </vt:lpstr>
      <vt:lpstr>Statutory Bodies</vt:lpstr>
      <vt:lpstr>Expected Questions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Name</dc:title>
  <dc:creator>HOD</dc:creator>
  <cp:lastModifiedBy>KRISHNAVENI K</cp:lastModifiedBy>
  <cp:revision>284</cp:revision>
  <dcterms:created xsi:type="dcterms:W3CDTF">2014-07-14T08:59:15Z</dcterms:created>
  <dcterms:modified xsi:type="dcterms:W3CDTF">2023-08-10T08:37:30Z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0x010100CB604D22444460409AF20E1B8DEF6BDD</vt:lpwstr>
  </property>
</Properties>
</file>